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1"/>
  </p:sldMasterIdLst>
  <p:notesMasterIdLst>
    <p:notesMasterId r:id="rId17"/>
  </p:notesMasterIdLst>
  <p:handoutMasterIdLst>
    <p:handoutMasterId r:id="rId18"/>
  </p:handoutMasterIdLst>
  <p:sldIdLst>
    <p:sldId id="256" r:id="rId2"/>
    <p:sldId id="274" r:id="rId3"/>
    <p:sldId id="257" r:id="rId4"/>
    <p:sldId id="273" r:id="rId5"/>
    <p:sldId id="263" r:id="rId6"/>
    <p:sldId id="262" r:id="rId7"/>
    <p:sldId id="264" r:id="rId8"/>
    <p:sldId id="271" r:id="rId9"/>
    <p:sldId id="267" r:id="rId10"/>
    <p:sldId id="265" r:id="rId11"/>
    <p:sldId id="272" r:id="rId12"/>
    <p:sldId id="266" r:id="rId13"/>
    <p:sldId id="268" r:id="rId14"/>
    <p:sldId id="269" r:id="rId15"/>
    <p:sldId id="270" r:id="rId16"/>
  </p:sldIdLst>
  <p:sldSz cx="12192000" cy="6858000"/>
  <p:notesSz cx="6745288" cy="98821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p:scale>
          <a:sx n="52" d="100"/>
          <a:sy n="52" d="100"/>
        </p:scale>
        <p:origin x="-686" y="-14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EA32A9-D124-4777-AA1C-86EC05B2321B}" type="doc">
      <dgm:prSet loTypeId="urn:microsoft.com/office/officeart/2005/8/layout/cycle7" loCatId="cycle" qsTypeId="urn:microsoft.com/office/officeart/2005/8/quickstyle/simple1" qsCatId="simple" csTypeId="urn:microsoft.com/office/officeart/2005/8/colors/accent0_1" csCatId="mainScheme" phldr="1"/>
      <dgm:spPr/>
      <dgm:t>
        <a:bodyPr/>
        <a:lstStyle/>
        <a:p>
          <a:endParaRPr lang="en-GB"/>
        </a:p>
      </dgm:t>
    </dgm:pt>
    <dgm:pt modelId="{2263726A-B35D-4EF0-90CD-0265205C721F}">
      <dgm:prSet phldrT="[Text]"/>
      <dgm:spPr/>
      <dgm:t>
        <a:bodyPr/>
        <a:lstStyle/>
        <a:p>
          <a:r>
            <a:rPr lang="en-GB" dirty="0"/>
            <a:t>Thoughts</a:t>
          </a:r>
        </a:p>
      </dgm:t>
    </dgm:pt>
    <dgm:pt modelId="{B7D54584-F753-4184-B418-4814A2019DF1}" type="parTrans" cxnId="{CBCE9A18-6848-4E3A-89EF-8166E0804034}">
      <dgm:prSet/>
      <dgm:spPr/>
      <dgm:t>
        <a:bodyPr/>
        <a:lstStyle/>
        <a:p>
          <a:endParaRPr lang="en-GB"/>
        </a:p>
      </dgm:t>
    </dgm:pt>
    <dgm:pt modelId="{19834024-2CB9-4217-B45A-C21976A6096E}" type="sibTrans" cxnId="{CBCE9A18-6848-4E3A-89EF-8166E0804034}">
      <dgm:prSet/>
      <dgm:spPr/>
      <dgm:t>
        <a:bodyPr/>
        <a:lstStyle/>
        <a:p>
          <a:endParaRPr lang="en-GB"/>
        </a:p>
      </dgm:t>
    </dgm:pt>
    <dgm:pt modelId="{5EE70611-A4CF-44D6-9A55-B97125BBEC19}">
      <dgm:prSet phldrT="[Text]"/>
      <dgm:spPr/>
      <dgm:t>
        <a:bodyPr/>
        <a:lstStyle/>
        <a:p>
          <a:r>
            <a:rPr lang="en-GB" dirty="0"/>
            <a:t>Feelings</a:t>
          </a:r>
        </a:p>
      </dgm:t>
    </dgm:pt>
    <dgm:pt modelId="{6846BD5D-17D2-4ADF-9A3F-2F5819777DAC}" type="parTrans" cxnId="{B0A818F7-4379-4D29-978A-C4C76CE8677F}">
      <dgm:prSet/>
      <dgm:spPr/>
      <dgm:t>
        <a:bodyPr/>
        <a:lstStyle/>
        <a:p>
          <a:endParaRPr lang="en-GB"/>
        </a:p>
      </dgm:t>
    </dgm:pt>
    <dgm:pt modelId="{A46E31A3-D291-41A0-A663-B3D3E7FABEF5}" type="sibTrans" cxnId="{B0A818F7-4379-4D29-978A-C4C76CE8677F}">
      <dgm:prSet/>
      <dgm:spPr/>
      <dgm:t>
        <a:bodyPr/>
        <a:lstStyle/>
        <a:p>
          <a:endParaRPr lang="en-GB"/>
        </a:p>
      </dgm:t>
    </dgm:pt>
    <dgm:pt modelId="{ACBB6215-FCB5-4493-B472-F708BF454232}">
      <dgm:prSet phldrT="[Text]"/>
      <dgm:spPr/>
      <dgm:t>
        <a:bodyPr/>
        <a:lstStyle/>
        <a:p>
          <a:r>
            <a:rPr lang="en-GB"/>
            <a:t>Behaviour</a:t>
          </a:r>
          <a:endParaRPr lang="en-GB" dirty="0"/>
        </a:p>
      </dgm:t>
    </dgm:pt>
    <dgm:pt modelId="{9A750342-6C11-4BA9-A463-E2BFFD6B08E7}" type="parTrans" cxnId="{FFDA17BB-58E1-49B2-99AC-DEED677AF4FD}">
      <dgm:prSet/>
      <dgm:spPr/>
      <dgm:t>
        <a:bodyPr/>
        <a:lstStyle/>
        <a:p>
          <a:endParaRPr lang="en-GB"/>
        </a:p>
      </dgm:t>
    </dgm:pt>
    <dgm:pt modelId="{5CD7F92F-8958-4D69-A28E-49D7C06514D3}" type="sibTrans" cxnId="{FFDA17BB-58E1-49B2-99AC-DEED677AF4FD}">
      <dgm:prSet/>
      <dgm:spPr/>
      <dgm:t>
        <a:bodyPr/>
        <a:lstStyle/>
        <a:p>
          <a:endParaRPr lang="en-GB"/>
        </a:p>
      </dgm:t>
    </dgm:pt>
    <dgm:pt modelId="{AA9DD19C-2196-469B-9BE5-355F81426AB0}" type="pres">
      <dgm:prSet presAssocID="{D0EA32A9-D124-4777-AA1C-86EC05B2321B}" presName="Name0" presStyleCnt="0">
        <dgm:presLayoutVars>
          <dgm:dir/>
          <dgm:resizeHandles val="exact"/>
        </dgm:presLayoutVars>
      </dgm:prSet>
      <dgm:spPr/>
      <dgm:t>
        <a:bodyPr/>
        <a:lstStyle/>
        <a:p>
          <a:endParaRPr lang="en-GB"/>
        </a:p>
      </dgm:t>
    </dgm:pt>
    <dgm:pt modelId="{F7AED21E-84F7-48B8-B8BF-AC144E482660}" type="pres">
      <dgm:prSet presAssocID="{2263726A-B35D-4EF0-90CD-0265205C721F}" presName="node" presStyleLbl="node1" presStyleIdx="0" presStyleCnt="3" custScaleX="122674" custScaleY="103268" custRadScaleRad="100070" custRadScaleInc="-3565">
        <dgm:presLayoutVars>
          <dgm:bulletEnabled val="1"/>
        </dgm:presLayoutVars>
      </dgm:prSet>
      <dgm:spPr/>
      <dgm:t>
        <a:bodyPr/>
        <a:lstStyle/>
        <a:p>
          <a:endParaRPr lang="en-GB"/>
        </a:p>
      </dgm:t>
    </dgm:pt>
    <dgm:pt modelId="{52220A19-245B-42C8-9E03-6AA2B4438A1C}" type="pres">
      <dgm:prSet presAssocID="{19834024-2CB9-4217-B45A-C21976A6096E}" presName="sibTrans" presStyleLbl="sibTrans2D1" presStyleIdx="0" presStyleCnt="3" custScaleX="163383"/>
      <dgm:spPr/>
      <dgm:t>
        <a:bodyPr/>
        <a:lstStyle/>
        <a:p>
          <a:endParaRPr lang="en-GB"/>
        </a:p>
      </dgm:t>
    </dgm:pt>
    <dgm:pt modelId="{3F365FBA-4917-4C88-AF59-47C5CB3E99A1}" type="pres">
      <dgm:prSet presAssocID="{19834024-2CB9-4217-B45A-C21976A6096E}" presName="connectorText" presStyleLbl="sibTrans2D1" presStyleIdx="0" presStyleCnt="3"/>
      <dgm:spPr/>
      <dgm:t>
        <a:bodyPr/>
        <a:lstStyle/>
        <a:p>
          <a:endParaRPr lang="en-GB"/>
        </a:p>
      </dgm:t>
    </dgm:pt>
    <dgm:pt modelId="{10FB55A9-7799-47BC-B1B3-F790E858CC3D}" type="pres">
      <dgm:prSet presAssocID="{5EE70611-A4CF-44D6-9A55-B97125BBEC19}" presName="node" presStyleLbl="node1" presStyleIdx="1" presStyleCnt="3">
        <dgm:presLayoutVars>
          <dgm:bulletEnabled val="1"/>
        </dgm:presLayoutVars>
      </dgm:prSet>
      <dgm:spPr/>
      <dgm:t>
        <a:bodyPr/>
        <a:lstStyle/>
        <a:p>
          <a:endParaRPr lang="en-GB"/>
        </a:p>
      </dgm:t>
    </dgm:pt>
    <dgm:pt modelId="{91662DEF-73F6-42A5-BC26-5B755A9EB17A}" type="pres">
      <dgm:prSet presAssocID="{A46E31A3-D291-41A0-A663-B3D3E7FABEF5}" presName="sibTrans" presStyleLbl="sibTrans2D1" presStyleIdx="1" presStyleCnt="3"/>
      <dgm:spPr/>
      <dgm:t>
        <a:bodyPr/>
        <a:lstStyle/>
        <a:p>
          <a:endParaRPr lang="en-GB"/>
        </a:p>
      </dgm:t>
    </dgm:pt>
    <dgm:pt modelId="{885ABF8E-7D2C-4388-A9CC-74B222911643}" type="pres">
      <dgm:prSet presAssocID="{A46E31A3-D291-41A0-A663-B3D3E7FABEF5}" presName="connectorText" presStyleLbl="sibTrans2D1" presStyleIdx="1" presStyleCnt="3"/>
      <dgm:spPr/>
      <dgm:t>
        <a:bodyPr/>
        <a:lstStyle/>
        <a:p>
          <a:endParaRPr lang="en-GB"/>
        </a:p>
      </dgm:t>
    </dgm:pt>
    <dgm:pt modelId="{8316855B-548C-4CE0-B9D8-85E9A848D8DC}" type="pres">
      <dgm:prSet presAssocID="{ACBB6215-FCB5-4493-B472-F708BF454232}" presName="node" presStyleLbl="node1" presStyleIdx="2" presStyleCnt="3">
        <dgm:presLayoutVars>
          <dgm:bulletEnabled val="1"/>
        </dgm:presLayoutVars>
      </dgm:prSet>
      <dgm:spPr/>
      <dgm:t>
        <a:bodyPr/>
        <a:lstStyle/>
        <a:p>
          <a:endParaRPr lang="en-GB"/>
        </a:p>
      </dgm:t>
    </dgm:pt>
    <dgm:pt modelId="{BD768494-59CF-40FC-AE52-B56F2E2DD07E}" type="pres">
      <dgm:prSet presAssocID="{5CD7F92F-8958-4D69-A28E-49D7C06514D3}" presName="sibTrans" presStyleLbl="sibTrans2D1" presStyleIdx="2" presStyleCnt="3" custScaleX="156811" custLinFactNeighborX="-22453" custLinFactNeighborY="-11629"/>
      <dgm:spPr/>
      <dgm:t>
        <a:bodyPr/>
        <a:lstStyle/>
        <a:p>
          <a:endParaRPr lang="en-GB"/>
        </a:p>
      </dgm:t>
    </dgm:pt>
    <dgm:pt modelId="{FDB0613C-EF1E-469F-8888-32C7E15CB040}" type="pres">
      <dgm:prSet presAssocID="{5CD7F92F-8958-4D69-A28E-49D7C06514D3}" presName="connectorText" presStyleLbl="sibTrans2D1" presStyleIdx="2" presStyleCnt="3"/>
      <dgm:spPr/>
      <dgm:t>
        <a:bodyPr/>
        <a:lstStyle/>
        <a:p>
          <a:endParaRPr lang="en-GB"/>
        </a:p>
      </dgm:t>
    </dgm:pt>
  </dgm:ptLst>
  <dgm:cxnLst>
    <dgm:cxn modelId="{BFC999D7-CBED-4798-A598-32ADC339F3C5}" type="presOf" srcId="{5CD7F92F-8958-4D69-A28E-49D7C06514D3}" destId="{FDB0613C-EF1E-469F-8888-32C7E15CB040}" srcOrd="1" destOrd="0" presId="urn:microsoft.com/office/officeart/2005/8/layout/cycle7"/>
    <dgm:cxn modelId="{ED9A7FA8-A050-46A3-8BD9-ADC2832AB3F3}" type="presOf" srcId="{5CD7F92F-8958-4D69-A28E-49D7C06514D3}" destId="{BD768494-59CF-40FC-AE52-B56F2E2DD07E}" srcOrd="0" destOrd="0" presId="urn:microsoft.com/office/officeart/2005/8/layout/cycle7"/>
    <dgm:cxn modelId="{3C7305F5-11A9-424A-B97B-32027BED85DF}" type="presOf" srcId="{5EE70611-A4CF-44D6-9A55-B97125BBEC19}" destId="{10FB55A9-7799-47BC-B1B3-F790E858CC3D}" srcOrd="0" destOrd="0" presId="urn:microsoft.com/office/officeart/2005/8/layout/cycle7"/>
    <dgm:cxn modelId="{59A39330-1A69-40AB-BB04-001C7C5D7862}" type="presOf" srcId="{2263726A-B35D-4EF0-90CD-0265205C721F}" destId="{F7AED21E-84F7-48B8-B8BF-AC144E482660}" srcOrd="0" destOrd="0" presId="urn:microsoft.com/office/officeart/2005/8/layout/cycle7"/>
    <dgm:cxn modelId="{FFDA17BB-58E1-49B2-99AC-DEED677AF4FD}" srcId="{D0EA32A9-D124-4777-AA1C-86EC05B2321B}" destId="{ACBB6215-FCB5-4493-B472-F708BF454232}" srcOrd="2" destOrd="0" parTransId="{9A750342-6C11-4BA9-A463-E2BFFD6B08E7}" sibTransId="{5CD7F92F-8958-4D69-A28E-49D7C06514D3}"/>
    <dgm:cxn modelId="{983E7833-D3BE-41B0-9A9E-0F7D67876006}" type="presOf" srcId="{ACBB6215-FCB5-4493-B472-F708BF454232}" destId="{8316855B-548C-4CE0-B9D8-85E9A848D8DC}" srcOrd="0" destOrd="0" presId="urn:microsoft.com/office/officeart/2005/8/layout/cycle7"/>
    <dgm:cxn modelId="{DF7B3F48-7B58-45BB-80BD-1B4F7FBDED9D}" type="presOf" srcId="{D0EA32A9-D124-4777-AA1C-86EC05B2321B}" destId="{AA9DD19C-2196-469B-9BE5-355F81426AB0}" srcOrd="0" destOrd="0" presId="urn:microsoft.com/office/officeart/2005/8/layout/cycle7"/>
    <dgm:cxn modelId="{5A1862DE-F2A4-4664-94A4-00A6EEB2ACC8}" type="presOf" srcId="{19834024-2CB9-4217-B45A-C21976A6096E}" destId="{3F365FBA-4917-4C88-AF59-47C5CB3E99A1}" srcOrd="1" destOrd="0" presId="urn:microsoft.com/office/officeart/2005/8/layout/cycle7"/>
    <dgm:cxn modelId="{2768228D-2272-418A-8345-ACB8C6DF3F2D}" type="presOf" srcId="{A46E31A3-D291-41A0-A663-B3D3E7FABEF5}" destId="{91662DEF-73F6-42A5-BC26-5B755A9EB17A}" srcOrd="0" destOrd="0" presId="urn:microsoft.com/office/officeart/2005/8/layout/cycle7"/>
    <dgm:cxn modelId="{B0A818F7-4379-4D29-978A-C4C76CE8677F}" srcId="{D0EA32A9-D124-4777-AA1C-86EC05B2321B}" destId="{5EE70611-A4CF-44D6-9A55-B97125BBEC19}" srcOrd="1" destOrd="0" parTransId="{6846BD5D-17D2-4ADF-9A3F-2F5819777DAC}" sibTransId="{A46E31A3-D291-41A0-A663-B3D3E7FABEF5}"/>
    <dgm:cxn modelId="{7A260C18-D4C1-40C6-A8B8-56D8952E49C7}" type="presOf" srcId="{A46E31A3-D291-41A0-A663-B3D3E7FABEF5}" destId="{885ABF8E-7D2C-4388-A9CC-74B222911643}" srcOrd="1" destOrd="0" presId="urn:microsoft.com/office/officeart/2005/8/layout/cycle7"/>
    <dgm:cxn modelId="{2873391B-B6C1-435A-A4D4-D9BC91CC35B6}" type="presOf" srcId="{19834024-2CB9-4217-B45A-C21976A6096E}" destId="{52220A19-245B-42C8-9E03-6AA2B4438A1C}" srcOrd="0" destOrd="0" presId="urn:microsoft.com/office/officeart/2005/8/layout/cycle7"/>
    <dgm:cxn modelId="{CBCE9A18-6848-4E3A-89EF-8166E0804034}" srcId="{D0EA32A9-D124-4777-AA1C-86EC05B2321B}" destId="{2263726A-B35D-4EF0-90CD-0265205C721F}" srcOrd="0" destOrd="0" parTransId="{B7D54584-F753-4184-B418-4814A2019DF1}" sibTransId="{19834024-2CB9-4217-B45A-C21976A6096E}"/>
    <dgm:cxn modelId="{29BA03A5-9208-4F1D-AF47-7B858D4B86AD}" type="presParOf" srcId="{AA9DD19C-2196-469B-9BE5-355F81426AB0}" destId="{F7AED21E-84F7-48B8-B8BF-AC144E482660}" srcOrd="0" destOrd="0" presId="urn:microsoft.com/office/officeart/2005/8/layout/cycle7"/>
    <dgm:cxn modelId="{0FD8DB18-7C62-4DF9-BD13-CA5098C4E663}" type="presParOf" srcId="{AA9DD19C-2196-469B-9BE5-355F81426AB0}" destId="{52220A19-245B-42C8-9E03-6AA2B4438A1C}" srcOrd="1" destOrd="0" presId="urn:microsoft.com/office/officeart/2005/8/layout/cycle7"/>
    <dgm:cxn modelId="{AC06076B-BF99-4886-B96A-80AE30B883C6}" type="presParOf" srcId="{52220A19-245B-42C8-9E03-6AA2B4438A1C}" destId="{3F365FBA-4917-4C88-AF59-47C5CB3E99A1}" srcOrd="0" destOrd="0" presId="urn:microsoft.com/office/officeart/2005/8/layout/cycle7"/>
    <dgm:cxn modelId="{79B12C41-5EF0-4DD5-BA2C-99BEED60ED39}" type="presParOf" srcId="{AA9DD19C-2196-469B-9BE5-355F81426AB0}" destId="{10FB55A9-7799-47BC-B1B3-F790E858CC3D}" srcOrd="2" destOrd="0" presId="urn:microsoft.com/office/officeart/2005/8/layout/cycle7"/>
    <dgm:cxn modelId="{73A7602E-B329-4AA5-9615-FCFD67F27269}" type="presParOf" srcId="{AA9DD19C-2196-469B-9BE5-355F81426AB0}" destId="{91662DEF-73F6-42A5-BC26-5B755A9EB17A}" srcOrd="3" destOrd="0" presId="urn:microsoft.com/office/officeart/2005/8/layout/cycle7"/>
    <dgm:cxn modelId="{03F2707F-7872-4321-B6CA-17C499A2FA62}" type="presParOf" srcId="{91662DEF-73F6-42A5-BC26-5B755A9EB17A}" destId="{885ABF8E-7D2C-4388-A9CC-74B222911643}" srcOrd="0" destOrd="0" presId="urn:microsoft.com/office/officeart/2005/8/layout/cycle7"/>
    <dgm:cxn modelId="{AC42E9F8-0703-47AA-98AE-4213584D8EDE}" type="presParOf" srcId="{AA9DD19C-2196-469B-9BE5-355F81426AB0}" destId="{8316855B-548C-4CE0-B9D8-85E9A848D8DC}" srcOrd="4" destOrd="0" presId="urn:microsoft.com/office/officeart/2005/8/layout/cycle7"/>
    <dgm:cxn modelId="{12872857-F047-4B8E-A4B0-3543299CAB60}" type="presParOf" srcId="{AA9DD19C-2196-469B-9BE5-355F81426AB0}" destId="{BD768494-59CF-40FC-AE52-B56F2E2DD07E}" srcOrd="5" destOrd="0" presId="urn:microsoft.com/office/officeart/2005/8/layout/cycle7"/>
    <dgm:cxn modelId="{71130205-ED9D-4EBF-9DE4-B078DA0BDC95}" type="presParOf" srcId="{BD768494-59CF-40FC-AE52-B56F2E2DD07E}" destId="{FDB0613C-EF1E-469F-8888-32C7E15CB040}"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2262" cy="495778"/>
          </a:xfrm>
          <a:prstGeom prst="rect">
            <a:avLst/>
          </a:prstGeom>
        </p:spPr>
        <p:txBody>
          <a:bodyPr vert="horz" lIns="91864" tIns="45935" rIns="91864" bIns="45935" rtlCol="0"/>
          <a:lstStyle>
            <a:lvl1pPr algn="l">
              <a:defRPr sz="1200"/>
            </a:lvl1pPr>
          </a:lstStyle>
          <a:p>
            <a:endParaRPr lang="en-GB"/>
          </a:p>
        </p:txBody>
      </p:sp>
      <p:sp>
        <p:nvSpPr>
          <p:cNvPr id="3" name="Date Placeholder 2"/>
          <p:cNvSpPr>
            <a:spLocks noGrp="1"/>
          </p:cNvSpPr>
          <p:nvPr>
            <p:ph type="dt" sz="quarter" idx="1"/>
          </p:nvPr>
        </p:nvSpPr>
        <p:spPr>
          <a:xfrm>
            <a:off x="3821419" y="0"/>
            <a:ext cx="2922262" cy="495778"/>
          </a:xfrm>
          <a:prstGeom prst="rect">
            <a:avLst/>
          </a:prstGeom>
        </p:spPr>
        <p:txBody>
          <a:bodyPr vert="horz" lIns="91864" tIns="45935" rIns="91864" bIns="45935" rtlCol="0"/>
          <a:lstStyle>
            <a:lvl1pPr algn="r">
              <a:defRPr sz="1200"/>
            </a:lvl1pPr>
          </a:lstStyle>
          <a:p>
            <a:fld id="{9E798717-B864-48CA-866C-0306FC8D61D2}" type="datetimeFigureOut">
              <a:rPr lang="en-GB" smtClean="0"/>
              <a:t>05/02/2025</a:t>
            </a:fld>
            <a:endParaRPr lang="en-GB"/>
          </a:p>
        </p:txBody>
      </p:sp>
      <p:sp>
        <p:nvSpPr>
          <p:cNvPr id="4" name="Footer Placeholder 3"/>
          <p:cNvSpPr>
            <a:spLocks noGrp="1"/>
          </p:cNvSpPr>
          <p:nvPr>
            <p:ph type="ftr" sz="quarter" idx="2"/>
          </p:nvPr>
        </p:nvSpPr>
        <p:spPr>
          <a:xfrm>
            <a:off x="0" y="9386410"/>
            <a:ext cx="2922262" cy="495778"/>
          </a:xfrm>
          <a:prstGeom prst="rect">
            <a:avLst/>
          </a:prstGeom>
        </p:spPr>
        <p:txBody>
          <a:bodyPr vert="horz" lIns="91864" tIns="45935" rIns="91864" bIns="45935" rtlCol="0" anchor="b"/>
          <a:lstStyle>
            <a:lvl1pPr algn="l">
              <a:defRPr sz="1200"/>
            </a:lvl1pPr>
          </a:lstStyle>
          <a:p>
            <a:endParaRPr lang="en-GB"/>
          </a:p>
        </p:txBody>
      </p:sp>
      <p:sp>
        <p:nvSpPr>
          <p:cNvPr id="5" name="Slide Number Placeholder 4"/>
          <p:cNvSpPr>
            <a:spLocks noGrp="1"/>
          </p:cNvSpPr>
          <p:nvPr>
            <p:ph type="sldNum" sz="quarter" idx="3"/>
          </p:nvPr>
        </p:nvSpPr>
        <p:spPr>
          <a:xfrm>
            <a:off x="3821419" y="9386410"/>
            <a:ext cx="2922262" cy="495778"/>
          </a:xfrm>
          <a:prstGeom prst="rect">
            <a:avLst/>
          </a:prstGeom>
        </p:spPr>
        <p:txBody>
          <a:bodyPr vert="horz" lIns="91864" tIns="45935" rIns="91864" bIns="45935" rtlCol="0" anchor="b"/>
          <a:lstStyle>
            <a:lvl1pPr algn="r">
              <a:defRPr sz="1200"/>
            </a:lvl1pPr>
          </a:lstStyle>
          <a:p>
            <a:fld id="{7C1FA765-21E3-4264-B5FD-3D1F2A018D49}" type="slidenum">
              <a:rPr lang="en-GB" smtClean="0"/>
              <a:t>‹#›</a:t>
            </a:fld>
            <a:endParaRPr lang="en-GB"/>
          </a:p>
        </p:txBody>
      </p:sp>
    </p:spTree>
    <p:extLst>
      <p:ext uri="{BB962C8B-B14F-4D97-AF65-F5344CB8AC3E}">
        <p14:creationId xmlns:p14="http://schemas.microsoft.com/office/powerpoint/2010/main" val="4211539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0"/>
            <a:ext cx="2923693" cy="494663"/>
          </a:xfrm>
          <a:prstGeom prst="rect">
            <a:avLst/>
          </a:prstGeom>
        </p:spPr>
        <p:txBody>
          <a:bodyPr vert="horz" lIns="90866" tIns="45431" rIns="90866" bIns="45431" rtlCol="0"/>
          <a:lstStyle>
            <a:lvl1pPr algn="l">
              <a:defRPr sz="1200"/>
            </a:lvl1pPr>
          </a:lstStyle>
          <a:p>
            <a:endParaRPr lang="en-GB"/>
          </a:p>
        </p:txBody>
      </p:sp>
      <p:sp>
        <p:nvSpPr>
          <p:cNvPr id="3" name="Date Placeholder 2"/>
          <p:cNvSpPr>
            <a:spLocks noGrp="1"/>
          </p:cNvSpPr>
          <p:nvPr>
            <p:ph type="dt" idx="1"/>
          </p:nvPr>
        </p:nvSpPr>
        <p:spPr>
          <a:xfrm>
            <a:off x="3820020" y="0"/>
            <a:ext cx="2923693" cy="494663"/>
          </a:xfrm>
          <a:prstGeom prst="rect">
            <a:avLst/>
          </a:prstGeom>
        </p:spPr>
        <p:txBody>
          <a:bodyPr vert="horz" lIns="90866" tIns="45431" rIns="90866" bIns="45431" rtlCol="0"/>
          <a:lstStyle>
            <a:lvl1pPr algn="r">
              <a:defRPr sz="1200"/>
            </a:lvl1pPr>
          </a:lstStyle>
          <a:p>
            <a:fld id="{50EB0F18-088D-4166-985A-985E1E349E62}" type="datetimeFigureOut">
              <a:rPr lang="en-GB" smtClean="0"/>
              <a:t>05/02/2025</a:t>
            </a:fld>
            <a:endParaRPr lang="en-GB"/>
          </a:p>
        </p:txBody>
      </p:sp>
      <p:sp>
        <p:nvSpPr>
          <p:cNvPr id="4" name="Slide Image Placeholder 3"/>
          <p:cNvSpPr>
            <a:spLocks noGrp="1" noRot="1" noChangeAspect="1"/>
          </p:cNvSpPr>
          <p:nvPr>
            <p:ph type="sldImg" idx="2"/>
          </p:nvPr>
        </p:nvSpPr>
        <p:spPr>
          <a:xfrm>
            <a:off x="407988" y="1235075"/>
            <a:ext cx="5929312" cy="3335338"/>
          </a:xfrm>
          <a:prstGeom prst="rect">
            <a:avLst/>
          </a:prstGeom>
          <a:noFill/>
          <a:ln w="12700">
            <a:solidFill>
              <a:prstClr val="black"/>
            </a:solidFill>
          </a:ln>
        </p:spPr>
        <p:txBody>
          <a:bodyPr vert="horz" lIns="90866" tIns="45431" rIns="90866" bIns="45431" rtlCol="0" anchor="ctr"/>
          <a:lstStyle/>
          <a:p>
            <a:endParaRPr lang="en-GB"/>
          </a:p>
        </p:txBody>
      </p:sp>
      <p:sp>
        <p:nvSpPr>
          <p:cNvPr id="5" name="Notes Placeholder 4"/>
          <p:cNvSpPr>
            <a:spLocks noGrp="1"/>
          </p:cNvSpPr>
          <p:nvPr>
            <p:ph type="body" sz="quarter" idx="3"/>
          </p:nvPr>
        </p:nvSpPr>
        <p:spPr>
          <a:xfrm>
            <a:off x="674218" y="4755403"/>
            <a:ext cx="5396861" cy="3890924"/>
          </a:xfrm>
          <a:prstGeom prst="rect">
            <a:avLst/>
          </a:prstGeom>
        </p:spPr>
        <p:txBody>
          <a:bodyPr vert="horz" lIns="90866" tIns="45431" rIns="90866" bIns="454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4" y="9387525"/>
            <a:ext cx="2923693" cy="494663"/>
          </a:xfrm>
          <a:prstGeom prst="rect">
            <a:avLst/>
          </a:prstGeom>
        </p:spPr>
        <p:txBody>
          <a:bodyPr vert="horz" lIns="90866" tIns="45431" rIns="90866" bIns="45431" rtlCol="0" anchor="b"/>
          <a:lstStyle>
            <a:lvl1pPr algn="l">
              <a:defRPr sz="1200"/>
            </a:lvl1pPr>
          </a:lstStyle>
          <a:p>
            <a:endParaRPr lang="en-GB"/>
          </a:p>
        </p:txBody>
      </p:sp>
      <p:sp>
        <p:nvSpPr>
          <p:cNvPr id="7" name="Slide Number Placeholder 6"/>
          <p:cNvSpPr>
            <a:spLocks noGrp="1"/>
          </p:cNvSpPr>
          <p:nvPr>
            <p:ph type="sldNum" sz="quarter" idx="5"/>
          </p:nvPr>
        </p:nvSpPr>
        <p:spPr>
          <a:xfrm>
            <a:off x="3820020" y="9387525"/>
            <a:ext cx="2923693" cy="494663"/>
          </a:xfrm>
          <a:prstGeom prst="rect">
            <a:avLst/>
          </a:prstGeom>
        </p:spPr>
        <p:txBody>
          <a:bodyPr vert="horz" lIns="90866" tIns="45431" rIns="90866" bIns="45431" rtlCol="0" anchor="b"/>
          <a:lstStyle>
            <a:lvl1pPr algn="r">
              <a:defRPr sz="1200"/>
            </a:lvl1pPr>
          </a:lstStyle>
          <a:p>
            <a:fld id="{469EDD50-F923-480B-8984-D9ACC9126756}" type="slidenum">
              <a:rPr lang="en-GB" smtClean="0"/>
              <a:t>‹#›</a:t>
            </a:fld>
            <a:endParaRPr lang="en-GB"/>
          </a:p>
        </p:txBody>
      </p:sp>
    </p:spTree>
    <p:extLst>
      <p:ext uri="{BB962C8B-B14F-4D97-AF65-F5344CB8AC3E}">
        <p14:creationId xmlns:p14="http://schemas.microsoft.com/office/powerpoint/2010/main" val="589159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9EDD50-F923-480B-8984-D9ACC9126756}" type="slidenum">
              <a:rPr lang="en-GB" smtClean="0"/>
              <a:t>1</a:t>
            </a:fld>
            <a:endParaRPr lang="en-GB"/>
          </a:p>
        </p:txBody>
      </p:sp>
    </p:spTree>
    <p:extLst>
      <p:ext uri="{BB962C8B-B14F-4D97-AF65-F5344CB8AC3E}">
        <p14:creationId xmlns:p14="http://schemas.microsoft.com/office/powerpoint/2010/main" val="3031313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9EDD50-F923-480B-8984-D9ACC9126756}" type="slidenum">
              <a:rPr lang="en-GB" smtClean="0"/>
              <a:t>8</a:t>
            </a:fld>
            <a:endParaRPr lang="en-GB"/>
          </a:p>
        </p:txBody>
      </p:sp>
    </p:spTree>
    <p:extLst>
      <p:ext uri="{BB962C8B-B14F-4D97-AF65-F5344CB8AC3E}">
        <p14:creationId xmlns:p14="http://schemas.microsoft.com/office/powerpoint/2010/main" val="2296736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9EDD50-F923-480B-8984-D9ACC9126756}" type="slidenum">
              <a:rPr lang="en-GB" smtClean="0"/>
              <a:t>10</a:t>
            </a:fld>
            <a:endParaRPr lang="en-GB"/>
          </a:p>
        </p:txBody>
      </p:sp>
    </p:spTree>
    <p:extLst>
      <p:ext uri="{BB962C8B-B14F-4D97-AF65-F5344CB8AC3E}">
        <p14:creationId xmlns:p14="http://schemas.microsoft.com/office/powerpoint/2010/main" val="2498270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005905-D3AC-4176-BB86-FA833C56A783}"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65603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A3804F-A3BC-4F88-BB72-C89E9E6B4C8F}"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603321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A54F41-9EDC-4D05-BCEA-359933859AB3}"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504561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9B386F-02D8-4432-9BCF-7F658453210F}" type="datetime1">
              <a:rPr lang="en-US" smtClean="0"/>
              <a:t>2/5/2025</a:t>
            </a:fld>
            <a:endParaRPr lang="en-US" dirty="0"/>
          </a:p>
        </p:txBody>
      </p:sp>
      <p:sp>
        <p:nvSpPr>
          <p:cNvPr id="6" name="Footer Placeholder 5"/>
          <p:cNvSpPr>
            <a:spLocks noGrp="1"/>
          </p:cNvSpPr>
          <p:nvPr>
            <p:ph type="ftr" sz="quarter" idx="11"/>
          </p:nvPr>
        </p:nvSpPr>
        <p:spPr/>
        <p:txBody>
          <a:bodyPr/>
          <a:lstStyle/>
          <a:p>
            <a:r>
              <a:rPr lang="en-GB"/>
              <a:t>Written by Jenny Cowling. Shared courtesy of CJS</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86332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B82107-86B3-4B6C-A4A8-FD87BE73C9EB}" type="datetime1">
              <a:rPr lang="en-US" smtClean="0"/>
              <a:t>2/5/2025</a:t>
            </a:fld>
            <a:endParaRPr lang="en-US" dirty="0"/>
          </a:p>
        </p:txBody>
      </p:sp>
      <p:sp>
        <p:nvSpPr>
          <p:cNvPr id="8" name="Footer Placeholder 7"/>
          <p:cNvSpPr>
            <a:spLocks noGrp="1"/>
          </p:cNvSpPr>
          <p:nvPr>
            <p:ph type="ftr" sz="quarter" idx="11"/>
          </p:nvPr>
        </p:nvSpPr>
        <p:spPr/>
        <p:txBody>
          <a:bodyPr/>
          <a:lstStyle/>
          <a:p>
            <a:r>
              <a:rPr lang="en-GB"/>
              <a:t>Written by Jenny Cowling. Shared courtesy of CJS</a:t>
            </a:r>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61128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E79C67-0033-42C6-823E-3F8664B5F04D}" type="datetime1">
              <a:rPr lang="en-US" smtClean="0"/>
              <a:t>2/5/2025</a:t>
            </a:fld>
            <a:endParaRPr lang="en-US" dirty="0"/>
          </a:p>
        </p:txBody>
      </p:sp>
      <p:sp>
        <p:nvSpPr>
          <p:cNvPr id="4" name="Footer Placeholder 3"/>
          <p:cNvSpPr>
            <a:spLocks noGrp="1"/>
          </p:cNvSpPr>
          <p:nvPr>
            <p:ph type="ftr" sz="quarter" idx="11"/>
          </p:nvPr>
        </p:nvSpPr>
        <p:spPr/>
        <p:txBody>
          <a:bodyPr/>
          <a:lstStyle/>
          <a:p>
            <a:r>
              <a:rPr lang="en-GB"/>
              <a:t>Written by Jenny Cowling. Shared courtesy of CJS</a:t>
            </a:r>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91648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E3263F-D1E1-4C75-A5B6-30E98BDCECDC}" type="datetime1">
              <a:rPr lang="en-US" smtClean="0"/>
              <a:t>2/5/2025</a:t>
            </a:fld>
            <a:endParaRPr lang="en-US" dirty="0"/>
          </a:p>
        </p:txBody>
      </p:sp>
      <p:sp>
        <p:nvSpPr>
          <p:cNvPr id="3" name="Footer Placeholder 2"/>
          <p:cNvSpPr>
            <a:spLocks noGrp="1"/>
          </p:cNvSpPr>
          <p:nvPr>
            <p:ph type="ftr" sz="quarter" idx="11"/>
          </p:nvPr>
        </p:nvSpPr>
        <p:spPr/>
        <p:txBody>
          <a:bodyPr/>
          <a:lstStyle/>
          <a:p>
            <a:r>
              <a:rPr lang="en-GB"/>
              <a:t>Written by Jenny Cowling. Shared courtesy of CJS</a:t>
            </a:r>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220592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F4EE4FC-0090-40D7-8B98-470994507ED2}" type="datetime1">
              <a:rPr lang="en-US" smtClean="0"/>
              <a:t>2/5/2025</a:t>
            </a:fld>
            <a:endParaRPr lang="en-US" dirty="0"/>
          </a:p>
        </p:txBody>
      </p:sp>
      <p:sp>
        <p:nvSpPr>
          <p:cNvPr id="6" name="Footer Placeholder 5"/>
          <p:cNvSpPr>
            <a:spLocks noGrp="1"/>
          </p:cNvSpPr>
          <p:nvPr>
            <p:ph type="ftr" sz="quarter" idx="11"/>
          </p:nvPr>
        </p:nvSpPr>
        <p:spPr/>
        <p:txBody>
          <a:bodyPr/>
          <a:lstStyle/>
          <a:p>
            <a:r>
              <a:rPr lang="en-GB"/>
              <a:t>Written by Jenny Cowling. Shared courtesy of CJS</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488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34F4D55-F715-4635-A669-53B2E3215F9B}" type="datetime1">
              <a:rPr lang="en-US" smtClean="0"/>
              <a:t>2/5/2025</a:t>
            </a:fld>
            <a:endParaRPr lang="en-US" dirty="0"/>
          </a:p>
        </p:txBody>
      </p:sp>
      <p:sp>
        <p:nvSpPr>
          <p:cNvPr id="6" name="Footer Placeholder 5"/>
          <p:cNvSpPr>
            <a:spLocks noGrp="1"/>
          </p:cNvSpPr>
          <p:nvPr>
            <p:ph type="ftr" sz="quarter" idx="11"/>
          </p:nvPr>
        </p:nvSpPr>
        <p:spPr/>
        <p:txBody>
          <a:bodyPr/>
          <a:lstStyle/>
          <a:p>
            <a:r>
              <a:rPr lang="en-GB"/>
              <a:t>Written by Jenny Cowling. Shared courtesy of CJS</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05295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481388-A285-4D94-8479-6B7E6C7DA7EA}"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66241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7C246D-8AA4-4477-83C2-47AF658F8328}"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24614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E2E9D0-D85A-4963-90E1-1258CA4C9C2A}"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2447352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C134FC-D9EC-445E-80F4-46227CCCB595}"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5493517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C134FC-D9EC-445E-80F4-46227CCCB595}"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77353813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90C74E-62AB-4F4B-B37E-100D283F38F7}"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36978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34E4E4-0778-4C80-A953-7793F36E43AD}" type="datetime1">
              <a:rPr lang="en-US" smtClean="0"/>
              <a:t>2/5/2025</a:t>
            </a:fld>
            <a:endParaRPr lang="en-US" dirty="0"/>
          </a:p>
        </p:txBody>
      </p:sp>
      <p:sp>
        <p:nvSpPr>
          <p:cNvPr id="5" name="Footer Placeholder 4"/>
          <p:cNvSpPr>
            <a:spLocks noGrp="1"/>
          </p:cNvSpPr>
          <p:nvPr>
            <p:ph type="ftr" sz="quarter" idx="11"/>
          </p:nvPr>
        </p:nvSpPr>
        <p:spPr/>
        <p:txBody>
          <a:bodyPr/>
          <a:lstStyle/>
          <a:p>
            <a:r>
              <a:rPr lang="en-GB"/>
              <a:t>Written by Jenny Cowling. Shared courtesy of CJS</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222754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1C134FC-D9EC-445E-80F4-46227CCCB595}" type="datetime1">
              <a:rPr lang="en-US" smtClean="0"/>
              <a:t>2/5/2025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GB"/>
              <a:t>Written by Jenny Cowling. Shared courtesy of CJS</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3291347131"/>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0721" y="0"/>
            <a:ext cx="8825658" cy="1773620"/>
          </a:xfrm>
        </p:spPr>
        <p:txBody>
          <a:bodyPr/>
          <a:lstStyle/>
          <a:p>
            <a:pPr algn="ctr"/>
            <a:r>
              <a:rPr lang="en-GB" dirty="0"/>
              <a:t>Anxiety in school aged children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8400" y="4769508"/>
            <a:ext cx="3670300" cy="1927499"/>
          </a:xfrm>
          <a:prstGeom prst="rect">
            <a:avLst/>
          </a:prstGeom>
        </p:spPr>
      </p:pic>
      <p:sp>
        <p:nvSpPr>
          <p:cNvPr id="3" name="TextBox 2">
            <a:extLst>
              <a:ext uri="{FF2B5EF4-FFF2-40B4-BE49-F238E27FC236}">
                <a16:creationId xmlns:a16="http://schemas.microsoft.com/office/drawing/2014/main" xmlns="" id="{3BE584DE-B2D7-47C4-AC68-85A69143E74C}"/>
              </a:ext>
            </a:extLst>
          </p:cNvPr>
          <p:cNvSpPr txBox="1"/>
          <p:nvPr/>
        </p:nvSpPr>
        <p:spPr>
          <a:xfrm>
            <a:off x="1534510" y="1773620"/>
            <a:ext cx="7735614" cy="2862322"/>
          </a:xfrm>
          <a:prstGeom prst="rect">
            <a:avLst/>
          </a:prstGeom>
          <a:noFill/>
        </p:spPr>
        <p:txBody>
          <a:bodyPr wrap="square" rtlCol="0">
            <a:spAutoFit/>
          </a:bodyPr>
          <a:lstStyle/>
          <a:p>
            <a:r>
              <a:rPr lang="en-GB" dirty="0"/>
              <a:t>9:00-9:15 – Tea/coffee and welcome (including general housekeeping)</a:t>
            </a:r>
          </a:p>
          <a:p>
            <a:endParaRPr lang="en-GB" dirty="0"/>
          </a:p>
          <a:p>
            <a:r>
              <a:rPr lang="en-GB" dirty="0"/>
              <a:t>9:15-10:05 – Understanding anxiety – what it is, what causes it and what 			does it look like?	</a:t>
            </a:r>
          </a:p>
          <a:p>
            <a:endParaRPr lang="en-GB" dirty="0"/>
          </a:p>
          <a:p>
            <a:r>
              <a:rPr lang="en-GB" dirty="0"/>
              <a:t>10:05-10:15 – Tea/coffee (and cakes)</a:t>
            </a:r>
          </a:p>
          <a:p>
            <a:endParaRPr lang="en-GB" dirty="0"/>
          </a:p>
          <a:p>
            <a:r>
              <a:rPr lang="en-GB" dirty="0"/>
              <a:t>10:15-10:45 – Types of anxiety - thought traps, resources, further support</a:t>
            </a:r>
          </a:p>
          <a:p>
            <a:endParaRPr lang="en-GB" dirty="0"/>
          </a:p>
          <a:p>
            <a:r>
              <a:rPr lang="en-GB" dirty="0"/>
              <a:t>10:45-11:00 – Workshop evaluation</a:t>
            </a:r>
          </a:p>
        </p:txBody>
      </p:sp>
      <p:pic>
        <p:nvPicPr>
          <p:cNvPr id="5" name="Picture 4">
            <a:extLst>
              <a:ext uri="{FF2B5EF4-FFF2-40B4-BE49-F238E27FC236}">
                <a16:creationId xmlns:a16="http://schemas.microsoft.com/office/drawing/2014/main" xmlns="" id="{70C299EF-1C85-4CA7-B48E-580F3A2CC3DF}"/>
              </a:ext>
            </a:extLst>
          </p:cNvPr>
          <p:cNvPicPr/>
          <p:nvPr/>
        </p:nvPicPr>
        <p:blipFill rotWithShape="1">
          <a:blip r:embed="rId4">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99051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4" y="609600"/>
            <a:ext cx="7913797" cy="1320800"/>
          </a:xfrm>
        </p:spPr>
        <p:txBody>
          <a:bodyPr/>
          <a:lstStyle/>
          <a:p>
            <a:r>
              <a:rPr lang="en-GB" u="sng" dirty="0"/>
              <a:t>Objectives</a:t>
            </a:r>
          </a:p>
        </p:txBody>
      </p:sp>
      <p:sp>
        <p:nvSpPr>
          <p:cNvPr id="3" name="Content Placeholder 2"/>
          <p:cNvSpPr>
            <a:spLocks noGrp="1"/>
          </p:cNvSpPr>
          <p:nvPr>
            <p:ph idx="1"/>
          </p:nvPr>
        </p:nvSpPr>
        <p:spPr>
          <a:xfrm>
            <a:off x="1103312" y="1676400"/>
            <a:ext cx="8946541" cy="4571999"/>
          </a:xfrm>
        </p:spPr>
        <p:txBody>
          <a:bodyPr>
            <a:noAutofit/>
          </a:bodyPr>
          <a:lstStyle/>
          <a:p>
            <a:r>
              <a:rPr lang="en-GB" sz="2800" dirty="0"/>
              <a:t>To gain a good understanding of the physiology of anxiety</a:t>
            </a:r>
          </a:p>
          <a:p>
            <a:r>
              <a:rPr lang="en-GB" sz="2800" dirty="0"/>
              <a:t>To be aware of strategies that you can use with your child</a:t>
            </a:r>
          </a:p>
          <a:p>
            <a:r>
              <a:rPr lang="en-GB" sz="2800" dirty="0"/>
              <a:t>To feel more confident in supporting your child with anxiety</a:t>
            </a:r>
          </a:p>
          <a:p>
            <a:r>
              <a:rPr lang="en-GB" sz="2800" dirty="0"/>
              <a:t>To spend time with others in a similar position</a:t>
            </a:r>
          </a:p>
        </p:txBody>
      </p:sp>
      <p:pic>
        <p:nvPicPr>
          <p:cNvPr id="4" name="Picture 3">
            <a:extLst>
              <a:ext uri="{FF2B5EF4-FFF2-40B4-BE49-F238E27FC236}">
                <a16:creationId xmlns:a16="http://schemas.microsoft.com/office/drawing/2014/main" xmlns="" id="{A2A31792-84FE-45E7-924A-D720A8C8E991}"/>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995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Childhood Mental Health Statistics</a:t>
            </a:r>
          </a:p>
        </p:txBody>
      </p:sp>
      <p:sp>
        <p:nvSpPr>
          <p:cNvPr id="3" name="Content Placeholder 2"/>
          <p:cNvSpPr>
            <a:spLocks noGrp="1"/>
          </p:cNvSpPr>
          <p:nvPr>
            <p:ph idx="1"/>
          </p:nvPr>
        </p:nvSpPr>
        <p:spPr>
          <a:xfrm>
            <a:off x="502397" y="1800773"/>
            <a:ext cx="8946541" cy="4851400"/>
          </a:xfrm>
        </p:spPr>
        <p:txBody>
          <a:bodyPr>
            <a:normAutofit fontScale="92500" lnSpcReduction="10000"/>
          </a:bodyPr>
          <a:lstStyle/>
          <a:p>
            <a:pPr marL="0" indent="0" algn="ctr">
              <a:buNone/>
            </a:pPr>
            <a:r>
              <a:rPr lang="en-GB" u="sng" dirty="0"/>
              <a:t>Young </a:t>
            </a:r>
            <a:r>
              <a:rPr lang="en-GB" u="sng" dirty="0" smtClean="0"/>
              <a:t>Minds </a:t>
            </a:r>
            <a:r>
              <a:rPr lang="en-GB" u="sng" dirty="0"/>
              <a:t>– Prioritising well being in schools</a:t>
            </a:r>
          </a:p>
          <a:p>
            <a:pPr marL="0" indent="0">
              <a:buNone/>
            </a:pPr>
            <a:endParaRPr lang="en-GB" dirty="0"/>
          </a:p>
          <a:p>
            <a:r>
              <a:rPr lang="en-GB" sz="2200" dirty="0"/>
              <a:t>5</a:t>
            </a:r>
            <a:r>
              <a:rPr lang="en-GB" sz="2200" dirty="0" smtClean="0"/>
              <a:t> </a:t>
            </a:r>
            <a:r>
              <a:rPr lang="en-GB" sz="2200" dirty="0"/>
              <a:t>pupils in every classroom </a:t>
            </a:r>
            <a:r>
              <a:rPr lang="en-GB" sz="2200" dirty="0" smtClean="0"/>
              <a:t>of 30 suffer </a:t>
            </a:r>
            <a:r>
              <a:rPr lang="en-GB" sz="2200" dirty="0"/>
              <a:t>from a diagnosable mental health condition.  </a:t>
            </a:r>
          </a:p>
          <a:p>
            <a:r>
              <a:rPr lang="en-GB" sz="2200" dirty="0"/>
              <a:t>90% of school leaders have reported an increase in the number of students experiencing anxiety or stress over the last five years</a:t>
            </a:r>
          </a:p>
          <a:p>
            <a:r>
              <a:rPr lang="en-GB" sz="2200" dirty="0"/>
              <a:t>Referrals to specialist mental health services like </a:t>
            </a:r>
            <a:r>
              <a:rPr lang="en-GB" sz="2200" dirty="0" smtClean="0"/>
              <a:t>CAHMS has risen by 53% since 2019</a:t>
            </a:r>
          </a:p>
          <a:p>
            <a:r>
              <a:rPr lang="en-GB" sz="2200" dirty="0" smtClean="0"/>
              <a:t>Only one </a:t>
            </a:r>
            <a:r>
              <a:rPr lang="en-GB" sz="2200" dirty="0"/>
              <a:t>in </a:t>
            </a:r>
            <a:r>
              <a:rPr lang="en-GB" sz="2200" smtClean="0"/>
              <a:t>three</a:t>
            </a:r>
            <a:r>
              <a:rPr lang="en-GB" sz="2200" smtClean="0"/>
              <a:t> children with </a:t>
            </a:r>
            <a:r>
              <a:rPr lang="en-GB" sz="2200" dirty="0"/>
              <a:t>a diagnosable mental health problem gets access to the treatment and care that they need</a:t>
            </a:r>
          </a:p>
          <a:p>
            <a:r>
              <a:rPr lang="en-GB" sz="2200" dirty="0"/>
              <a:t>81% of young people said that they would like their school or college to teach them more about how to look after their mental health.</a:t>
            </a:r>
          </a:p>
          <a:p>
            <a:r>
              <a:rPr lang="en-GB" sz="2200" dirty="0"/>
              <a:t>50% of mental health problems are established by the age of 14 (</a:t>
            </a:r>
            <a:r>
              <a:rPr lang="en-GB" sz="2200" dirty="0" err="1"/>
              <a:t>Hagell</a:t>
            </a:r>
            <a:r>
              <a:rPr lang="en-GB" sz="2200" dirty="0"/>
              <a:t> 2015)</a:t>
            </a:r>
          </a:p>
          <a:p>
            <a:endParaRPr lang="en-GB" dirty="0"/>
          </a:p>
          <a:p>
            <a:endParaRPr lang="en-GB" dirty="0"/>
          </a:p>
          <a:p>
            <a:endParaRPr lang="en-GB" dirty="0"/>
          </a:p>
        </p:txBody>
      </p:sp>
      <p:pic>
        <p:nvPicPr>
          <p:cNvPr id="4" name="Picture 3">
            <a:extLst>
              <a:ext uri="{FF2B5EF4-FFF2-40B4-BE49-F238E27FC236}">
                <a16:creationId xmlns:a16="http://schemas.microsoft.com/office/drawing/2014/main" xmlns="" id="{3FDD2A73-AEFC-4FB7-B673-1AF85827E2F3}"/>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71029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Is it normal….?</a:t>
            </a:r>
          </a:p>
        </p:txBody>
      </p:sp>
      <p:sp>
        <p:nvSpPr>
          <p:cNvPr id="3" name="Content Placeholder 2"/>
          <p:cNvSpPr>
            <a:spLocks noGrp="1"/>
          </p:cNvSpPr>
          <p:nvPr>
            <p:ph idx="1"/>
          </p:nvPr>
        </p:nvSpPr>
        <p:spPr>
          <a:xfrm>
            <a:off x="414885" y="1729827"/>
            <a:ext cx="8946541" cy="4597399"/>
          </a:xfrm>
        </p:spPr>
        <p:txBody>
          <a:bodyPr>
            <a:noAutofit/>
          </a:bodyPr>
          <a:lstStyle/>
          <a:p>
            <a:r>
              <a:rPr lang="en-GB" sz="2200" dirty="0"/>
              <a:t>All children, of all ages, experience powerful emotions</a:t>
            </a:r>
          </a:p>
          <a:p>
            <a:r>
              <a:rPr lang="en-GB" sz="2200" dirty="0"/>
              <a:t>Not all children’s emotions are logical</a:t>
            </a:r>
          </a:p>
          <a:p>
            <a:r>
              <a:rPr lang="en-GB" sz="2200" dirty="0"/>
              <a:t>Many parents are unsure whether their child’s behaviour is something to worry about or whether it is typical behaviour </a:t>
            </a:r>
          </a:p>
          <a:p>
            <a:r>
              <a:rPr lang="en-GB" sz="2200" dirty="0"/>
              <a:t>When thinking about your child’s behaviour, it is important to consider their personality as well as what is happening in their immediate environment</a:t>
            </a:r>
          </a:p>
          <a:p>
            <a:r>
              <a:rPr lang="en-GB" sz="2200" dirty="0"/>
              <a:t>When anxiety is persistent and/or stops your child doing ordinary activities and impacts on their ability to function and develop, there is a cause for concern</a:t>
            </a:r>
          </a:p>
        </p:txBody>
      </p:sp>
      <p:pic>
        <p:nvPicPr>
          <p:cNvPr id="4" name="Picture 3">
            <a:extLst>
              <a:ext uri="{FF2B5EF4-FFF2-40B4-BE49-F238E27FC236}">
                <a16:creationId xmlns:a16="http://schemas.microsoft.com/office/drawing/2014/main" xmlns="" id="{69B94C99-B2B2-4962-8447-2194DFC6010F}"/>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61670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5986" y="452718"/>
            <a:ext cx="8794848" cy="1033182"/>
          </a:xfrm>
        </p:spPr>
        <p:txBody>
          <a:bodyPr/>
          <a:lstStyle/>
          <a:p>
            <a:r>
              <a:rPr lang="en-GB" sz="3600" dirty="0"/>
              <a:t>Anxiety – What is it?    What causes it?</a:t>
            </a:r>
          </a:p>
        </p:txBody>
      </p:sp>
      <p:sp>
        <p:nvSpPr>
          <p:cNvPr id="3" name="Content Placeholder 2"/>
          <p:cNvSpPr>
            <a:spLocks noGrp="1"/>
          </p:cNvSpPr>
          <p:nvPr>
            <p:ph sz="half" idx="1"/>
          </p:nvPr>
        </p:nvSpPr>
        <p:spPr>
          <a:xfrm>
            <a:off x="430650" y="1600202"/>
            <a:ext cx="4396339" cy="4656138"/>
          </a:xfrm>
        </p:spPr>
        <p:txBody>
          <a:bodyPr>
            <a:normAutofit/>
          </a:bodyPr>
          <a:lstStyle/>
          <a:p>
            <a:r>
              <a:rPr lang="en-GB" sz="2400" dirty="0">
                <a:solidFill>
                  <a:schemeClr val="tx1"/>
                </a:solidFill>
              </a:rPr>
              <a:t>Natural built-in stress response – </a:t>
            </a:r>
            <a:r>
              <a:rPr lang="en-GB" sz="2400" b="1" dirty="0">
                <a:solidFill>
                  <a:schemeClr val="tx1"/>
                </a:solidFill>
              </a:rPr>
              <a:t>‘Fight or flight’</a:t>
            </a:r>
          </a:p>
          <a:p>
            <a:r>
              <a:rPr lang="en-GB" sz="2400" dirty="0">
                <a:solidFill>
                  <a:schemeClr val="tx1"/>
                </a:solidFill>
              </a:rPr>
              <a:t>Can be triggered by </a:t>
            </a:r>
            <a:r>
              <a:rPr lang="en-GB" sz="2400" b="1" dirty="0">
                <a:solidFill>
                  <a:schemeClr val="tx1"/>
                </a:solidFill>
              </a:rPr>
              <a:t>real or imaginary</a:t>
            </a:r>
            <a:r>
              <a:rPr lang="en-GB" sz="2400" dirty="0">
                <a:solidFill>
                  <a:schemeClr val="tx1"/>
                </a:solidFill>
              </a:rPr>
              <a:t> threats</a:t>
            </a:r>
          </a:p>
          <a:p>
            <a:r>
              <a:rPr lang="en-GB" sz="2400" dirty="0">
                <a:solidFill>
                  <a:schemeClr val="tx1"/>
                </a:solidFill>
              </a:rPr>
              <a:t>Anxiety is due to how we </a:t>
            </a:r>
            <a:r>
              <a:rPr lang="en-GB" sz="2400" b="1" i="1" dirty="0">
                <a:solidFill>
                  <a:schemeClr val="tx1"/>
                </a:solidFill>
              </a:rPr>
              <a:t>perceive</a:t>
            </a:r>
            <a:r>
              <a:rPr lang="en-GB" sz="2400" i="1" dirty="0">
                <a:solidFill>
                  <a:schemeClr val="tx1"/>
                </a:solidFill>
              </a:rPr>
              <a:t> </a:t>
            </a:r>
            <a:r>
              <a:rPr lang="en-GB" sz="2400" dirty="0">
                <a:solidFill>
                  <a:schemeClr val="tx1"/>
                </a:solidFill>
              </a:rPr>
              <a:t>situations</a:t>
            </a:r>
          </a:p>
          <a:p>
            <a:r>
              <a:rPr lang="en-GB" sz="2400" dirty="0">
                <a:solidFill>
                  <a:schemeClr val="tx1"/>
                </a:solidFill>
              </a:rPr>
              <a:t>Some peoples response is too sensitive, so it is triggered by events that others are able to ignore</a:t>
            </a:r>
          </a:p>
          <a:p>
            <a:endParaRPr lang="en-GB" dirty="0"/>
          </a:p>
          <a:p>
            <a:pPr marL="0" indent="0">
              <a:buNone/>
            </a:pPr>
            <a:endParaRPr lang="en-GB" dirty="0"/>
          </a:p>
          <a:p>
            <a:endParaRPr lang="en-GB" dirty="0"/>
          </a:p>
        </p:txBody>
      </p:sp>
      <p:sp>
        <p:nvSpPr>
          <p:cNvPr id="4" name="Content Placeholder 3"/>
          <p:cNvSpPr>
            <a:spLocks noGrp="1"/>
          </p:cNvSpPr>
          <p:nvPr>
            <p:ph sz="half" idx="2"/>
          </p:nvPr>
        </p:nvSpPr>
        <p:spPr>
          <a:xfrm>
            <a:off x="5291886" y="1600202"/>
            <a:ext cx="4396341" cy="5016498"/>
          </a:xfrm>
        </p:spPr>
        <p:txBody>
          <a:bodyPr>
            <a:normAutofit/>
          </a:bodyPr>
          <a:lstStyle/>
          <a:p>
            <a:r>
              <a:rPr lang="en-GB" sz="2000" u="sng" dirty="0">
                <a:solidFill>
                  <a:schemeClr val="tx1"/>
                </a:solidFill>
              </a:rPr>
              <a:t>Genetics</a:t>
            </a:r>
            <a:r>
              <a:rPr lang="en-GB" sz="2000" dirty="0">
                <a:solidFill>
                  <a:schemeClr val="tx1"/>
                </a:solidFill>
              </a:rPr>
              <a:t> – multiple genes that contribute to anxiety</a:t>
            </a:r>
          </a:p>
          <a:p>
            <a:r>
              <a:rPr lang="en-GB" sz="2000" u="sng" dirty="0">
                <a:solidFill>
                  <a:schemeClr val="tx1"/>
                </a:solidFill>
              </a:rPr>
              <a:t>Learning Model </a:t>
            </a:r>
            <a:r>
              <a:rPr lang="en-GB" sz="2000" dirty="0">
                <a:solidFill>
                  <a:schemeClr val="tx1"/>
                </a:solidFill>
              </a:rPr>
              <a:t>– children learn how to act and react based on ‘models’ in their world</a:t>
            </a:r>
          </a:p>
          <a:p>
            <a:r>
              <a:rPr lang="en-GB" sz="2000" u="sng" dirty="0">
                <a:solidFill>
                  <a:schemeClr val="tx1"/>
                </a:solidFill>
              </a:rPr>
              <a:t>Environmental</a:t>
            </a:r>
            <a:r>
              <a:rPr lang="en-GB" sz="2000" dirty="0">
                <a:solidFill>
                  <a:schemeClr val="tx1"/>
                </a:solidFill>
              </a:rPr>
              <a:t> – </a:t>
            </a:r>
            <a:r>
              <a:rPr lang="en-GB" sz="2000" dirty="0" err="1">
                <a:solidFill>
                  <a:schemeClr val="tx1"/>
                </a:solidFill>
              </a:rPr>
              <a:t>e.g</a:t>
            </a:r>
            <a:r>
              <a:rPr lang="en-GB" sz="2000" dirty="0">
                <a:solidFill>
                  <a:schemeClr val="tx1"/>
                </a:solidFill>
              </a:rPr>
              <a:t> a specific event or a specific transition</a:t>
            </a:r>
          </a:p>
          <a:p>
            <a:pPr marL="0" indent="0">
              <a:buNone/>
            </a:pPr>
            <a:endParaRPr lang="en-GB" dirty="0">
              <a:solidFill>
                <a:schemeClr val="tx1"/>
              </a:solidFill>
            </a:endParaRPr>
          </a:p>
          <a:p>
            <a:pPr marL="0" indent="0">
              <a:buNone/>
            </a:pPr>
            <a:endParaRPr lang="en-GB" dirty="0">
              <a:solidFill>
                <a:schemeClr val="tx1"/>
              </a:solidFill>
            </a:endParaRPr>
          </a:p>
          <a:p>
            <a:pPr marL="0" indent="0">
              <a:buNone/>
            </a:pPr>
            <a:r>
              <a:rPr lang="en-GB" dirty="0">
                <a:solidFill>
                  <a:schemeClr val="tx1"/>
                </a:solidFill>
              </a:rPr>
              <a:t>But, a certain amount of anxiety is NORMAL!</a:t>
            </a:r>
          </a:p>
          <a:p>
            <a:pPr marL="0" indent="0">
              <a:buNone/>
            </a:pPr>
            <a:r>
              <a:rPr lang="en-GB" dirty="0">
                <a:solidFill>
                  <a:schemeClr val="tx1"/>
                </a:solidFill>
              </a:rPr>
              <a:t>There are expected fears/anxieties associated with each stage of child development</a:t>
            </a:r>
          </a:p>
        </p:txBody>
      </p:sp>
      <p:pic>
        <p:nvPicPr>
          <p:cNvPr id="5" name="Picture 4">
            <a:extLst>
              <a:ext uri="{FF2B5EF4-FFF2-40B4-BE49-F238E27FC236}">
                <a16:creationId xmlns:a16="http://schemas.microsoft.com/office/drawing/2014/main" xmlns="" id="{C775B5AB-363F-4FE0-BEFE-57116A1462C7}"/>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16517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additive="base">
                                        <p:cTn id="3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 calcmode="lin" valueType="num">
                                      <p:cBhvr additive="base">
                                        <p:cTn id="3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2" end="2"/>
                                            </p:txEl>
                                          </p:spTgt>
                                        </p:tgtEl>
                                        <p:attrNameLst>
                                          <p:attrName>style.visibility</p:attrName>
                                        </p:attrNameLst>
                                      </p:cBhvr>
                                      <p:to>
                                        <p:strVal val="visible"/>
                                      </p:to>
                                    </p:set>
                                    <p:anim calcmode="lin" valueType="num">
                                      <p:cBhvr additive="base">
                                        <p:cTn id="4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5" end="5"/>
                                            </p:txEl>
                                          </p:spTgt>
                                        </p:tgtEl>
                                        <p:attrNameLst>
                                          <p:attrName>style.visibility</p:attrName>
                                        </p:attrNameLst>
                                      </p:cBhvr>
                                      <p:to>
                                        <p:strVal val="visible"/>
                                      </p:to>
                                    </p:set>
                                    <p:anim calcmode="lin" valueType="num">
                                      <p:cBhvr additive="base">
                                        <p:cTn id="4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6" end="6"/>
                                            </p:txEl>
                                          </p:spTgt>
                                        </p:tgtEl>
                                        <p:attrNameLst>
                                          <p:attrName>style.visibility</p:attrName>
                                        </p:attrNameLst>
                                      </p:cBhvr>
                                      <p:to>
                                        <p:strVal val="visible"/>
                                      </p:to>
                                    </p:set>
                                    <p:anim calcmode="lin" valueType="num">
                                      <p:cBhvr additive="base">
                                        <p:cTn id="5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4" y="609600"/>
            <a:ext cx="7913797" cy="1320800"/>
          </a:xfrm>
        </p:spPr>
        <p:txBody>
          <a:bodyPr/>
          <a:lstStyle/>
          <a:p>
            <a:r>
              <a:rPr lang="en-GB" u="sng" dirty="0"/>
              <a:t>Anxiety</a:t>
            </a: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46111" y="1689100"/>
            <a:ext cx="3595689" cy="4117776"/>
          </a:xfrm>
        </p:spPr>
      </p:pic>
      <p:sp>
        <p:nvSpPr>
          <p:cNvPr id="4" name="Content Placeholder 3"/>
          <p:cNvSpPr>
            <a:spLocks noGrp="1"/>
          </p:cNvSpPr>
          <p:nvPr>
            <p:ph sz="half" idx="2"/>
          </p:nvPr>
        </p:nvSpPr>
        <p:spPr/>
        <p:txBody>
          <a:bodyPr>
            <a:normAutofit fontScale="85000" lnSpcReduction="20000"/>
          </a:bodyPr>
          <a:lstStyle/>
          <a:p>
            <a:r>
              <a:rPr lang="en-GB" dirty="0"/>
              <a:t>Anxiety – the name given to a group of three feelings:</a:t>
            </a:r>
          </a:p>
          <a:p>
            <a:pPr marL="0" indent="0">
              <a:buNone/>
            </a:pPr>
            <a:endParaRPr lang="en-GB" dirty="0"/>
          </a:p>
          <a:p>
            <a:pPr marL="0" indent="0">
              <a:buNone/>
            </a:pPr>
            <a:r>
              <a:rPr lang="en-GB" dirty="0"/>
              <a:t>               </a:t>
            </a:r>
            <a:r>
              <a:rPr lang="en-GB" sz="4800" dirty="0">
                <a:latin typeface="Bauhaus 93" panose="04030905020B02020C02" pitchFamily="82" charset="0"/>
              </a:rPr>
              <a:t>Worry</a:t>
            </a:r>
          </a:p>
          <a:p>
            <a:pPr marL="0" indent="0">
              <a:buNone/>
            </a:pPr>
            <a:endParaRPr lang="en-GB" dirty="0"/>
          </a:p>
          <a:p>
            <a:pPr marL="0" indent="0">
              <a:buNone/>
            </a:pPr>
            <a:r>
              <a:rPr lang="en-GB" i="1" dirty="0"/>
              <a:t>                </a:t>
            </a:r>
            <a:r>
              <a:rPr lang="en-GB" sz="4800" i="1" dirty="0">
                <a:latin typeface="Century Schoolbook" panose="02040604050505020304" pitchFamily="18" charset="0"/>
              </a:rPr>
              <a:t>Nervousness</a:t>
            </a:r>
          </a:p>
          <a:p>
            <a:pPr marL="0" indent="0">
              <a:buNone/>
            </a:pPr>
            <a:endParaRPr lang="en-GB" sz="2400" i="1" dirty="0">
              <a:latin typeface="Century Schoolbook" panose="02040604050505020304" pitchFamily="18" charset="0"/>
            </a:endParaRPr>
          </a:p>
          <a:p>
            <a:pPr marL="0" indent="0">
              <a:buNone/>
            </a:pPr>
            <a:r>
              <a:rPr lang="en-GB" sz="3600" i="1" dirty="0">
                <a:latin typeface="Century Schoolbook" panose="02040604050505020304" pitchFamily="18" charset="0"/>
              </a:rPr>
              <a:t>        </a:t>
            </a:r>
            <a:r>
              <a:rPr lang="en-GB" sz="5200" dirty="0">
                <a:latin typeface="Chiller" panose="04020404031007020602" pitchFamily="82" charset="0"/>
              </a:rPr>
              <a:t>Fear</a:t>
            </a:r>
          </a:p>
          <a:p>
            <a:pPr marL="0" indent="0" algn="ctr">
              <a:buNone/>
            </a:pPr>
            <a:r>
              <a:rPr lang="en-GB" dirty="0"/>
              <a:t>                 </a:t>
            </a:r>
            <a:endParaRPr lang="en-GB" sz="2400" dirty="0">
              <a:latin typeface="Chiller" panose="04020404031007020602" pitchFamily="82" charset="0"/>
            </a:endParaRPr>
          </a:p>
        </p:txBody>
      </p:sp>
      <p:pic>
        <p:nvPicPr>
          <p:cNvPr id="6" name="Picture 5">
            <a:extLst>
              <a:ext uri="{FF2B5EF4-FFF2-40B4-BE49-F238E27FC236}">
                <a16:creationId xmlns:a16="http://schemas.microsoft.com/office/drawing/2014/main" xmlns="" id="{73E53850-1B4F-48DC-BAAA-F2071D7DBEB8}"/>
              </a:ext>
            </a:extLst>
          </p:cNvPr>
          <p:cNvPicPr/>
          <p:nvPr/>
        </p:nvPicPr>
        <p:blipFill rotWithShape="1">
          <a:blip r:embed="rId3">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4258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5" y="452718"/>
            <a:ext cx="8690629" cy="1033182"/>
          </a:xfrm>
        </p:spPr>
        <p:txBody>
          <a:bodyPr/>
          <a:lstStyle/>
          <a:p>
            <a:r>
              <a:rPr lang="en-GB" dirty="0"/>
              <a:t>Anxiety – what does it look like?</a:t>
            </a:r>
          </a:p>
        </p:txBody>
      </p:sp>
      <p:sp>
        <p:nvSpPr>
          <p:cNvPr id="3" name="Content Placeholder 2"/>
          <p:cNvSpPr>
            <a:spLocks noGrp="1"/>
          </p:cNvSpPr>
          <p:nvPr>
            <p:ph sz="half" idx="1"/>
          </p:nvPr>
        </p:nvSpPr>
        <p:spPr>
          <a:xfrm>
            <a:off x="535753" y="1417584"/>
            <a:ext cx="4852988" cy="4770438"/>
          </a:xfrm>
        </p:spPr>
        <p:txBody>
          <a:bodyPr>
            <a:normAutofit fontScale="92500" lnSpcReduction="20000"/>
          </a:bodyPr>
          <a:lstStyle/>
          <a:p>
            <a:pPr marL="0" indent="0">
              <a:buNone/>
            </a:pPr>
            <a:r>
              <a:rPr lang="en-GB" sz="2200" b="1" u="sng" dirty="0">
                <a:solidFill>
                  <a:schemeClr val="tx1"/>
                </a:solidFill>
              </a:rPr>
              <a:t>Physical</a:t>
            </a:r>
          </a:p>
          <a:p>
            <a:pPr marL="0" indent="0">
              <a:buNone/>
            </a:pPr>
            <a:r>
              <a:rPr lang="en-GB" sz="2200" dirty="0">
                <a:solidFill>
                  <a:schemeClr val="tx1"/>
                </a:solidFill>
              </a:rPr>
              <a:t>Shaking, feeling sick, stomach aches, feeling dizzy or faint, breathing fast, heart beating rapidly, seating, muscles tense, difficulty sleeping or eating, tearful, needing the toilet, jelly legs, headaches</a:t>
            </a:r>
          </a:p>
          <a:p>
            <a:pPr marL="0" indent="0">
              <a:buNone/>
            </a:pPr>
            <a:endParaRPr lang="en-GB" sz="2200" dirty="0">
              <a:solidFill>
                <a:schemeClr val="tx1"/>
              </a:solidFill>
            </a:endParaRPr>
          </a:p>
          <a:p>
            <a:pPr marL="0" indent="0">
              <a:buNone/>
            </a:pPr>
            <a:r>
              <a:rPr lang="en-GB" sz="2200" b="1" u="sng" dirty="0">
                <a:solidFill>
                  <a:schemeClr val="tx1"/>
                </a:solidFill>
              </a:rPr>
              <a:t>Behavioural</a:t>
            </a:r>
          </a:p>
          <a:p>
            <a:pPr marL="0" indent="0">
              <a:buNone/>
            </a:pPr>
            <a:r>
              <a:rPr lang="en-GB" sz="2200" dirty="0">
                <a:solidFill>
                  <a:schemeClr val="tx1"/>
                </a:solidFill>
              </a:rPr>
              <a:t>Avoidance of situations/people/events/places, difficulty concentrating and making decisions, clinging to parents, seeking reassurance, escaping situations, not speaking, checking, washing, using comforter, staying inside</a:t>
            </a:r>
          </a:p>
        </p:txBody>
      </p:sp>
      <p:sp>
        <p:nvSpPr>
          <p:cNvPr id="4" name="Content Placeholder 3"/>
          <p:cNvSpPr>
            <a:spLocks noGrp="1"/>
          </p:cNvSpPr>
          <p:nvPr>
            <p:ph sz="half" idx="2"/>
          </p:nvPr>
        </p:nvSpPr>
        <p:spPr>
          <a:xfrm>
            <a:off x="5730611" y="1460940"/>
            <a:ext cx="4374776" cy="4770437"/>
          </a:xfrm>
        </p:spPr>
        <p:txBody>
          <a:bodyPr>
            <a:normAutofit fontScale="92500" lnSpcReduction="20000"/>
          </a:bodyPr>
          <a:lstStyle/>
          <a:p>
            <a:pPr marL="0" indent="0">
              <a:buNone/>
            </a:pPr>
            <a:r>
              <a:rPr lang="en-GB" sz="2200" b="1" u="sng" dirty="0">
                <a:solidFill>
                  <a:schemeClr val="tx1"/>
                </a:solidFill>
              </a:rPr>
              <a:t>Emotional</a:t>
            </a:r>
          </a:p>
          <a:p>
            <a:pPr marL="0" indent="0">
              <a:buNone/>
            </a:pPr>
            <a:r>
              <a:rPr lang="en-GB" sz="2200" dirty="0">
                <a:solidFill>
                  <a:schemeClr val="tx1"/>
                </a:solidFill>
              </a:rPr>
              <a:t>Angry outbursts, feeling panicky, embarrassed or ashamed, little confidence, lonely, unwell, sad, different, overly responsible</a:t>
            </a:r>
          </a:p>
          <a:p>
            <a:pPr marL="0" indent="0">
              <a:buNone/>
            </a:pPr>
            <a:endParaRPr lang="en-GB" b="1" u="sng" dirty="0">
              <a:solidFill>
                <a:schemeClr val="tx1"/>
              </a:solidFill>
            </a:endParaRPr>
          </a:p>
          <a:p>
            <a:pPr marL="0" indent="0">
              <a:buNone/>
            </a:pPr>
            <a:endParaRPr lang="en-GB" b="1" u="sng" dirty="0">
              <a:solidFill>
                <a:schemeClr val="tx1"/>
              </a:solidFill>
            </a:endParaRPr>
          </a:p>
          <a:p>
            <a:pPr marL="0" indent="0">
              <a:buNone/>
            </a:pPr>
            <a:r>
              <a:rPr lang="en-GB" sz="2200" b="1" u="sng" dirty="0">
                <a:solidFill>
                  <a:schemeClr val="tx1"/>
                </a:solidFill>
              </a:rPr>
              <a:t>Cognitive</a:t>
            </a:r>
          </a:p>
          <a:p>
            <a:pPr marL="0" indent="0">
              <a:buNone/>
            </a:pPr>
            <a:r>
              <a:rPr lang="en-GB" sz="2200" dirty="0">
                <a:solidFill>
                  <a:schemeClr val="tx1"/>
                </a:solidFill>
              </a:rPr>
              <a:t>Preoccupation, negative thoughts, thinking bad things are going to happen, thought traps…..</a:t>
            </a:r>
          </a:p>
          <a:p>
            <a:pPr marL="0" indent="0">
              <a:buNone/>
            </a:pPr>
            <a:endParaRPr lang="en-GB" sz="2200" dirty="0"/>
          </a:p>
          <a:p>
            <a:pPr marL="0" indent="0">
              <a:buNone/>
            </a:pPr>
            <a:endParaRPr lang="en-GB" dirty="0"/>
          </a:p>
          <a:p>
            <a:pPr marL="0" indent="0">
              <a:buNone/>
            </a:pPr>
            <a:endParaRPr lang="en-GB" dirty="0"/>
          </a:p>
          <a:p>
            <a:pPr marL="0" indent="0">
              <a:buNone/>
            </a:pPr>
            <a:endParaRPr lang="en-GB" b="1" u="sng" dirty="0"/>
          </a:p>
        </p:txBody>
      </p:sp>
      <p:pic>
        <p:nvPicPr>
          <p:cNvPr id="5" name="Picture 4">
            <a:extLst>
              <a:ext uri="{FF2B5EF4-FFF2-40B4-BE49-F238E27FC236}">
                <a16:creationId xmlns:a16="http://schemas.microsoft.com/office/drawing/2014/main" xmlns="" id="{B39D7FB5-77EB-4513-8BEF-3CE494D0BB0A}"/>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78299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5" y="165100"/>
            <a:ext cx="8690629" cy="736600"/>
          </a:xfrm>
        </p:spPr>
        <p:txBody>
          <a:bodyPr/>
          <a:lstStyle/>
          <a:p>
            <a:r>
              <a:rPr lang="en-GB" dirty="0"/>
              <a:t>Example</a:t>
            </a:r>
          </a:p>
        </p:txBody>
      </p:sp>
      <p:sp>
        <p:nvSpPr>
          <p:cNvPr id="3" name="Content Placeholder 2"/>
          <p:cNvSpPr>
            <a:spLocks noGrp="1"/>
          </p:cNvSpPr>
          <p:nvPr>
            <p:ph sz="half" idx="1"/>
          </p:nvPr>
        </p:nvSpPr>
        <p:spPr>
          <a:xfrm>
            <a:off x="347819" y="1274818"/>
            <a:ext cx="9489863" cy="5676900"/>
          </a:xfrm>
        </p:spPr>
        <p:txBody>
          <a:bodyPr>
            <a:noAutofit/>
          </a:bodyPr>
          <a:lstStyle/>
          <a:p>
            <a:r>
              <a:rPr lang="en-GB" sz="2000" dirty="0"/>
              <a:t>Beth and Chloe are best friends and both love to dance. They ask their mums to take them to a dance class to see what its like. Beth and Chloe go along to a class and watch as the children dance and have fun.</a:t>
            </a:r>
          </a:p>
          <a:p>
            <a:r>
              <a:rPr lang="en-GB" sz="2000" dirty="0"/>
              <a:t>On the way home, Beth says she cant wait for the class next week. Chloe says nothing.  All week Beth is excited and talks about nothing but the dance class. She talked about meeting the other children and learning to dance as well as they could.  Observing the dance class had a different effect on Chloe. She kept thinking she would never be able to dance as well as the children she saw, that she would make a fool of herself in the class.  She struggled to sleep at night but didn’t talk about it to anyone. She was concerned her mum would be disappointed in her if she didn’t go to the class and that Beth would no longer want to be her friend.</a:t>
            </a:r>
          </a:p>
          <a:p>
            <a:r>
              <a:rPr lang="en-GB" sz="2000" dirty="0"/>
              <a:t>On arriving at the dance class, Beth runs in and starts talking to the other children.  Chloe stops at the door and bursts into tears.</a:t>
            </a:r>
          </a:p>
          <a:p>
            <a:endParaRPr lang="en-GB" sz="2000" dirty="0"/>
          </a:p>
          <a:p>
            <a:pPr marL="0" indent="0" algn="ctr">
              <a:buNone/>
            </a:pPr>
            <a:r>
              <a:rPr lang="en-GB" sz="2000" dirty="0"/>
              <a:t>What caused Chloe to be anxious but Beth not?</a:t>
            </a:r>
          </a:p>
        </p:txBody>
      </p:sp>
      <p:pic>
        <p:nvPicPr>
          <p:cNvPr id="4" name="Picture 3">
            <a:extLst>
              <a:ext uri="{FF2B5EF4-FFF2-40B4-BE49-F238E27FC236}">
                <a16:creationId xmlns:a16="http://schemas.microsoft.com/office/drawing/2014/main" xmlns="" id="{81CAA7EE-80CE-4D0E-A313-8631EB7EEC28}"/>
              </a:ext>
            </a:extLst>
          </p:cNvPr>
          <p:cNvPicPr/>
          <p:nvPr/>
        </p:nvPicPr>
        <p:blipFill rotWithShape="1">
          <a:blip r:embed="rId3">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73029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2772" y="452718"/>
            <a:ext cx="8758062" cy="1083982"/>
          </a:xfrm>
        </p:spPr>
        <p:txBody>
          <a:bodyPr/>
          <a:lstStyle/>
          <a:p>
            <a:r>
              <a:rPr lang="en-GB" u="sng" dirty="0"/>
              <a:t>Types of anxiety</a:t>
            </a:r>
          </a:p>
        </p:txBody>
      </p:sp>
      <p:sp>
        <p:nvSpPr>
          <p:cNvPr id="3" name="Content Placeholder 2"/>
          <p:cNvSpPr>
            <a:spLocks noGrp="1"/>
          </p:cNvSpPr>
          <p:nvPr>
            <p:ph sz="half" idx="1"/>
          </p:nvPr>
        </p:nvSpPr>
        <p:spPr>
          <a:xfrm>
            <a:off x="1103312" y="2056091"/>
            <a:ext cx="4713288" cy="4200247"/>
          </a:xfrm>
        </p:spPr>
        <p:txBody>
          <a:bodyPr>
            <a:normAutofit fontScale="92500" lnSpcReduction="20000"/>
          </a:bodyPr>
          <a:lstStyle/>
          <a:p>
            <a:r>
              <a:rPr lang="en-GB" sz="2800" dirty="0"/>
              <a:t>Separation anxiety</a:t>
            </a:r>
          </a:p>
          <a:p>
            <a:r>
              <a:rPr lang="en-GB" sz="2800" dirty="0"/>
              <a:t>Generalised Anxiety Disorder (GAD)</a:t>
            </a:r>
          </a:p>
          <a:p>
            <a:r>
              <a:rPr lang="en-GB" sz="2800" dirty="0"/>
              <a:t>Specific phobias</a:t>
            </a:r>
          </a:p>
          <a:p>
            <a:r>
              <a:rPr lang="en-GB" sz="2800" dirty="0"/>
              <a:t>Obsessive Compulsive Disorder (OCD)</a:t>
            </a:r>
          </a:p>
          <a:p>
            <a:r>
              <a:rPr lang="en-GB" sz="2800" dirty="0"/>
              <a:t>Social Anxiety</a:t>
            </a:r>
          </a:p>
          <a:p>
            <a:r>
              <a:rPr lang="en-GB" sz="2800" dirty="0"/>
              <a:t>Post Traumatic Stress Disorder (PTSD)</a:t>
            </a:r>
          </a:p>
          <a:p>
            <a:r>
              <a:rPr lang="en-GB" sz="2800" dirty="0"/>
              <a:t>Panic Disorder</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87269" y="2055813"/>
            <a:ext cx="3286125" cy="4200525"/>
          </a:xfrm>
        </p:spPr>
      </p:pic>
      <p:pic>
        <p:nvPicPr>
          <p:cNvPr id="6" name="Picture 5">
            <a:extLst>
              <a:ext uri="{FF2B5EF4-FFF2-40B4-BE49-F238E27FC236}">
                <a16:creationId xmlns:a16="http://schemas.microsoft.com/office/drawing/2014/main" xmlns="" id="{33911B90-1124-46DC-B0DC-F71D84333595}"/>
              </a:ext>
            </a:extLst>
          </p:cNvPr>
          <p:cNvPicPr/>
          <p:nvPr/>
        </p:nvPicPr>
        <p:blipFill rotWithShape="1">
          <a:blip r:embed="rId3">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591614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7159" y="94593"/>
            <a:ext cx="7639952" cy="704193"/>
          </a:xfrm>
        </p:spPr>
        <p:txBody>
          <a:bodyPr/>
          <a:lstStyle/>
          <a:p>
            <a:r>
              <a:rPr lang="en-GB" dirty="0"/>
              <a:t>Thought Traps – Thinking Glasses</a:t>
            </a:r>
          </a:p>
        </p:txBody>
      </p:sp>
      <p:sp>
        <p:nvSpPr>
          <p:cNvPr id="3" name="Content Placeholder 2"/>
          <p:cNvSpPr>
            <a:spLocks noGrp="1"/>
          </p:cNvSpPr>
          <p:nvPr>
            <p:ph sz="half" idx="1"/>
          </p:nvPr>
        </p:nvSpPr>
        <p:spPr>
          <a:xfrm>
            <a:off x="357351" y="515007"/>
            <a:ext cx="9464565" cy="6180083"/>
          </a:xfrm>
        </p:spPr>
        <p:txBody>
          <a:bodyPr>
            <a:normAutofit fontScale="55000" lnSpcReduction="20000"/>
          </a:bodyPr>
          <a:lstStyle/>
          <a:p>
            <a:pPr marL="0" indent="0">
              <a:buNone/>
            </a:pPr>
            <a:endParaRPr lang="en-GB" sz="2200" u="sng" dirty="0">
              <a:solidFill>
                <a:schemeClr val="tx1"/>
              </a:solidFill>
            </a:endParaRPr>
          </a:p>
          <a:p>
            <a:pPr marL="0" indent="0">
              <a:buNone/>
            </a:pPr>
            <a:endParaRPr lang="en-GB" sz="2200" u="sng" dirty="0">
              <a:solidFill>
                <a:schemeClr val="tx1"/>
              </a:solidFill>
            </a:endParaRPr>
          </a:p>
          <a:p>
            <a:pPr marL="0" indent="0">
              <a:buNone/>
            </a:pPr>
            <a:endParaRPr lang="en-GB" sz="2200" u="sng" dirty="0">
              <a:solidFill>
                <a:schemeClr val="tx1"/>
              </a:solidFill>
            </a:endParaRPr>
          </a:p>
          <a:p>
            <a:pPr marL="0" indent="0">
              <a:buNone/>
            </a:pPr>
            <a:endParaRPr lang="en-GB" sz="2200" u="sng" dirty="0">
              <a:solidFill>
                <a:schemeClr val="tx1"/>
              </a:solidFill>
            </a:endParaRPr>
          </a:p>
          <a:p>
            <a:pPr marL="0" indent="0">
              <a:buNone/>
            </a:pPr>
            <a:r>
              <a:rPr lang="en-GB" sz="2200" u="sng" dirty="0">
                <a:solidFill>
                  <a:schemeClr val="tx1"/>
                </a:solidFill>
              </a:rPr>
              <a:t>Magnifying glasses </a:t>
            </a:r>
            <a:r>
              <a:rPr lang="en-GB" sz="2200" dirty="0">
                <a:solidFill>
                  <a:schemeClr val="tx1"/>
                </a:solidFill>
              </a:rPr>
              <a:t>– everything seems bigger, worse, more important or dangerous than it actually is</a:t>
            </a:r>
          </a:p>
          <a:p>
            <a:pPr marL="0" indent="0">
              <a:buNone/>
            </a:pPr>
            <a:endParaRPr lang="en-GB" sz="2200" dirty="0">
              <a:solidFill>
                <a:schemeClr val="tx1"/>
              </a:solidFill>
            </a:endParaRPr>
          </a:p>
          <a:p>
            <a:pPr marL="0" indent="0">
              <a:buNone/>
            </a:pPr>
            <a:r>
              <a:rPr lang="en-GB" sz="2200" u="sng" dirty="0">
                <a:solidFill>
                  <a:schemeClr val="tx1"/>
                </a:solidFill>
              </a:rPr>
              <a:t>Make-believe glasses </a:t>
            </a:r>
            <a:r>
              <a:rPr lang="en-GB" sz="2200" dirty="0">
                <a:solidFill>
                  <a:schemeClr val="tx1"/>
                </a:solidFill>
              </a:rPr>
              <a:t>– you imagine things to be true even though you don’t know whether they are or not</a:t>
            </a:r>
          </a:p>
          <a:p>
            <a:pPr marL="0" indent="0">
              <a:buNone/>
            </a:pPr>
            <a:endParaRPr lang="en-GB" sz="2200" dirty="0">
              <a:solidFill>
                <a:schemeClr val="tx1"/>
              </a:solidFill>
            </a:endParaRPr>
          </a:p>
          <a:p>
            <a:pPr marL="0" indent="0">
              <a:buNone/>
            </a:pPr>
            <a:r>
              <a:rPr lang="en-GB" sz="2200" u="sng" dirty="0">
                <a:solidFill>
                  <a:schemeClr val="tx1"/>
                </a:solidFill>
              </a:rPr>
              <a:t>Mind reading glasses </a:t>
            </a:r>
            <a:r>
              <a:rPr lang="en-GB" sz="2200" dirty="0">
                <a:solidFill>
                  <a:schemeClr val="tx1"/>
                </a:solidFill>
              </a:rPr>
              <a:t>– you imagine what other people are thinking even though you don’t know if its true or not</a:t>
            </a:r>
          </a:p>
          <a:p>
            <a:pPr marL="0" indent="0">
              <a:buNone/>
            </a:pPr>
            <a:endParaRPr lang="en-GB" sz="2200" u="sng" dirty="0">
              <a:solidFill>
                <a:schemeClr val="tx1"/>
              </a:solidFill>
            </a:endParaRPr>
          </a:p>
          <a:p>
            <a:pPr marL="0" indent="0">
              <a:buNone/>
            </a:pPr>
            <a:r>
              <a:rPr lang="en-GB" sz="2200" u="sng" dirty="0">
                <a:solidFill>
                  <a:schemeClr val="tx1"/>
                </a:solidFill>
              </a:rPr>
              <a:t>Fortune –telling glasses </a:t>
            </a:r>
            <a:r>
              <a:rPr lang="en-GB" sz="2200" dirty="0">
                <a:solidFill>
                  <a:schemeClr val="tx1"/>
                </a:solidFill>
              </a:rPr>
              <a:t>– you predict bad things will happen in the future</a:t>
            </a:r>
          </a:p>
          <a:p>
            <a:pPr marL="0" indent="0">
              <a:buNone/>
            </a:pPr>
            <a:endParaRPr lang="en-GB" sz="2200" dirty="0">
              <a:solidFill>
                <a:schemeClr val="tx1"/>
              </a:solidFill>
            </a:endParaRPr>
          </a:p>
          <a:p>
            <a:pPr marL="0" indent="0">
              <a:buNone/>
            </a:pPr>
            <a:r>
              <a:rPr lang="en-GB" sz="2200" u="sng" dirty="0">
                <a:solidFill>
                  <a:schemeClr val="tx1"/>
                </a:solidFill>
              </a:rPr>
              <a:t>Doom and gloom glasses </a:t>
            </a:r>
            <a:r>
              <a:rPr lang="en-GB" sz="2200" dirty="0">
                <a:solidFill>
                  <a:schemeClr val="tx1"/>
                </a:solidFill>
              </a:rPr>
              <a:t>– you see the worst in everything around you and think everything is wrong or will go wrong</a:t>
            </a:r>
          </a:p>
          <a:p>
            <a:pPr marL="0" indent="0">
              <a:buNone/>
            </a:pPr>
            <a:endParaRPr lang="en-GB" sz="2200" dirty="0">
              <a:solidFill>
                <a:schemeClr val="tx1"/>
              </a:solidFill>
            </a:endParaRPr>
          </a:p>
          <a:p>
            <a:pPr marL="0" indent="0">
              <a:buNone/>
            </a:pPr>
            <a:r>
              <a:rPr lang="en-GB" sz="2200" u="sng" dirty="0">
                <a:solidFill>
                  <a:schemeClr val="tx1"/>
                </a:solidFill>
              </a:rPr>
              <a:t>What if? Glasses </a:t>
            </a:r>
            <a:r>
              <a:rPr lang="en-GB" sz="2200" dirty="0">
                <a:solidFill>
                  <a:schemeClr val="tx1"/>
                </a:solidFill>
              </a:rPr>
              <a:t>– you think ‘what if this bad thing happens?’ even though it may be unlikely to happen</a:t>
            </a:r>
          </a:p>
          <a:p>
            <a:pPr marL="0" indent="0">
              <a:buNone/>
            </a:pPr>
            <a:r>
              <a:rPr lang="en-GB" sz="2200" dirty="0">
                <a:solidFill>
                  <a:schemeClr val="tx1"/>
                </a:solidFill>
              </a:rPr>
              <a:t/>
            </a:r>
            <a:br>
              <a:rPr lang="en-GB" sz="2200" dirty="0">
                <a:solidFill>
                  <a:schemeClr val="tx1"/>
                </a:solidFill>
              </a:rPr>
            </a:br>
            <a:r>
              <a:rPr lang="en-GB" sz="2200" dirty="0">
                <a:solidFill>
                  <a:schemeClr val="tx1"/>
                </a:solidFill>
              </a:rPr>
              <a:t/>
            </a:r>
            <a:br>
              <a:rPr lang="en-GB" sz="2200" dirty="0">
                <a:solidFill>
                  <a:schemeClr val="tx1"/>
                </a:solidFill>
              </a:rPr>
            </a:br>
            <a:r>
              <a:rPr lang="en-GB" sz="2200" u="sng" dirty="0">
                <a:solidFill>
                  <a:schemeClr val="tx1"/>
                </a:solidFill>
              </a:rPr>
              <a:t>‘I’m useless’ glasses </a:t>
            </a:r>
            <a:r>
              <a:rPr lang="en-GB" sz="2200" dirty="0">
                <a:solidFill>
                  <a:schemeClr val="tx1"/>
                </a:solidFill>
              </a:rPr>
              <a:t>– you put yourself down</a:t>
            </a:r>
          </a:p>
          <a:p>
            <a:pPr marL="0" indent="0">
              <a:buNone/>
            </a:pPr>
            <a:r>
              <a:rPr lang="en-GB" sz="2200" dirty="0">
                <a:solidFill>
                  <a:schemeClr val="tx1"/>
                </a:solidFill>
              </a:rPr>
              <a:t/>
            </a:r>
            <a:br>
              <a:rPr lang="en-GB" sz="2200" dirty="0">
                <a:solidFill>
                  <a:schemeClr val="tx1"/>
                </a:solidFill>
              </a:rPr>
            </a:br>
            <a:r>
              <a:rPr lang="en-GB" sz="2200" dirty="0">
                <a:solidFill>
                  <a:schemeClr val="tx1"/>
                </a:solidFill>
              </a:rPr>
              <a:t/>
            </a:r>
            <a:br>
              <a:rPr lang="en-GB" sz="2200" dirty="0">
                <a:solidFill>
                  <a:schemeClr val="tx1"/>
                </a:solidFill>
              </a:rPr>
            </a:br>
            <a:r>
              <a:rPr lang="en-GB" sz="2200" u="sng" dirty="0">
                <a:solidFill>
                  <a:schemeClr val="tx1"/>
                </a:solidFill>
              </a:rPr>
              <a:t>‘I should’ glasses </a:t>
            </a:r>
            <a:r>
              <a:rPr lang="en-GB" sz="2200" dirty="0">
                <a:solidFill>
                  <a:schemeClr val="tx1"/>
                </a:solidFill>
              </a:rPr>
              <a:t>– you think you should be perfect at things and not make mistakes. Also, you may think that if you aren’t perfect at things, bad things will happen or you wont be   loved.</a:t>
            </a:r>
          </a:p>
          <a:p>
            <a:pPr marL="0" indent="0">
              <a:buNone/>
            </a:pPr>
            <a:r>
              <a:rPr lang="en-GB" sz="2200" dirty="0">
                <a:solidFill>
                  <a:schemeClr val="tx1"/>
                </a:solidFill>
              </a:rPr>
              <a:t/>
            </a:r>
            <a:br>
              <a:rPr lang="en-GB" sz="2200" dirty="0">
                <a:solidFill>
                  <a:schemeClr val="tx1"/>
                </a:solidFill>
              </a:rPr>
            </a:br>
            <a:r>
              <a:rPr lang="en-GB" sz="2200" dirty="0">
                <a:solidFill>
                  <a:schemeClr val="tx1"/>
                </a:solidFill>
              </a:rPr>
              <a:t/>
            </a:r>
            <a:br>
              <a:rPr lang="en-GB" sz="2200" dirty="0">
                <a:solidFill>
                  <a:schemeClr val="tx1"/>
                </a:solidFill>
              </a:rPr>
            </a:br>
            <a:r>
              <a:rPr lang="en-GB" sz="2200" u="sng" dirty="0">
                <a:solidFill>
                  <a:schemeClr val="tx1"/>
                </a:solidFill>
              </a:rPr>
              <a:t>‘I can’t’ glasses </a:t>
            </a:r>
            <a:r>
              <a:rPr lang="en-GB" sz="2200" dirty="0">
                <a:solidFill>
                  <a:schemeClr val="tx1"/>
                </a:solidFill>
              </a:rPr>
              <a:t>– you think you cant do things even though you can – or at least you can try</a:t>
            </a:r>
          </a:p>
          <a:p>
            <a:pPr marL="0" indent="0">
              <a:buNone/>
            </a:pPr>
            <a:endParaRPr lang="en-GB" sz="2200" dirty="0">
              <a:solidFill>
                <a:schemeClr val="tx1"/>
              </a:solidFill>
            </a:endParaRPr>
          </a:p>
          <a:p>
            <a:pPr marL="0" indent="0">
              <a:buNone/>
            </a:pPr>
            <a:endParaRPr lang="en-GB" sz="2200" dirty="0">
              <a:solidFill>
                <a:schemeClr val="tx1"/>
              </a:solidFill>
            </a:endParaRPr>
          </a:p>
        </p:txBody>
      </p:sp>
      <p:pic>
        <p:nvPicPr>
          <p:cNvPr id="4" name="Picture 3">
            <a:extLst>
              <a:ext uri="{FF2B5EF4-FFF2-40B4-BE49-F238E27FC236}">
                <a16:creationId xmlns:a16="http://schemas.microsoft.com/office/drawing/2014/main" xmlns="" id="{E9F4892A-BF8A-412C-93C5-3EB1563205AB}"/>
              </a:ext>
            </a:extLst>
          </p:cNvPr>
          <p:cNvPicPr/>
          <p:nvPr/>
        </p:nvPicPr>
        <p:blipFill rotWithShape="1">
          <a:blip r:embed="rId3">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95657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4" y="609600"/>
            <a:ext cx="7913797" cy="1320800"/>
          </a:xfrm>
        </p:spPr>
        <p:txBody>
          <a:bodyPr/>
          <a:lstStyle/>
          <a:p>
            <a:r>
              <a:rPr lang="en-GB" u="sng" dirty="0"/>
              <a:t>Cognitive Behavioural Therapy (CBT)</a:t>
            </a:r>
          </a:p>
        </p:txBody>
      </p:sp>
      <p:graphicFrame>
        <p:nvGraphicFramePr>
          <p:cNvPr id="7" name="Content Placeholder 6"/>
          <p:cNvGraphicFramePr>
            <a:graphicFrameLocks noGrp="1"/>
          </p:cNvGraphicFramePr>
          <p:nvPr>
            <p:ph sz="half" idx="1"/>
            <p:extLst>
              <p:ext uri="{D42A27DB-BD31-4B8C-83A1-F6EECF244321}">
                <p14:modId xmlns:p14="http://schemas.microsoft.com/office/powerpoint/2010/main" val="3355817319"/>
              </p:ext>
            </p:extLst>
          </p:nvPr>
        </p:nvGraphicFramePr>
        <p:xfrm>
          <a:off x="646111" y="1435100"/>
          <a:ext cx="9869489" cy="4821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xmlns="" id="{748C4F45-7EFB-4D9C-AEAD-3DFFACD754C8}"/>
              </a:ext>
            </a:extLst>
          </p:cNvPr>
          <p:cNvPicPr/>
          <p:nvPr/>
        </p:nvPicPr>
        <p:blipFill rotWithShape="1">
          <a:blip r:embed="rId7">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16684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4" y="609600"/>
            <a:ext cx="7913797" cy="1320800"/>
          </a:xfrm>
        </p:spPr>
        <p:txBody>
          <a:bodyPr/>
          <a:lstStyle/>
          <a:p>
            <a:r>
              <a:rPr lang="en-GB" dirty="0"/>
              <a:t>CBT based techniques</a:t>
            </a:r>
          </a:p>
        </p:txBody>
      </p:sp>
      <p:sp>
        <p:nvSpPr>
          <p:cNvPr id="3" name="Content Placeholder 2"/>
          <p:cNvSpPr>
            <a:spLocks noGrp="1"/>
          </p:cNvSpPr>
          <p:nvPr>
            <p:ph sz="half" idx="1"/>
          </p:nvPr>
        </p:nvSpPr>
        <p:spPr>
          <a:xfrm>
            <a:off x="800100" y="1853247"/>
            <a:ext cx="10452100" cy="4403091"/>
          </a:xfrm>
        </p:spPr>
        <p:txBody>
          <a:bodyPr/>
          <a:lstStyle/>
          <a:p>
            <a:r>
              <a:rPr lang="en-GB" dirty="0"/>
              <a:t>Understanding the physiology of anxiety (psychoeducation - worksheets)</a:t>
            </a:r>
          </a:p>
          <a:p>
            <a:pPr marL="0" indent="0">
              <a:buNone/>
            </a:pPr>
            <a:endParaRPr lang="en-GB" dirty="0"/>
          </a:p>
          <a:p>
            <a:r>
              <a:rPr lang="en-GB" dirty="0"/>
              <a:t>Understanding the triggers for your child’s anxiety</a:t>
            </a:r>
          </a:p>
          <a:p>
            <a:pPr marL="0" indent="0">
              <a:buNone/>
            </a:pPr>
            <a:endParaRPr lang="en-GB" dirty="0"/>
          </a:p>
          <a:p>
            <a:r>
              <a:rPr lang="en-GB" dirty="0"/>
              <a:t>Thought diary (be a thought detective! Search for the facts - worksheets)</a:t>
            </a:r>
          </a:p>
          <a:p>
            <a:pPr marL="0" indent="0">
              <a:buNone/>
            </a:pPr>
            <a:endParaRPr lang="en-GB" dirty="0"/>
          </a:p>
          <a:p>
            <a:r>
              <a:rPr lang="en-GB" dirty="0"/>
              <a:t>Planning small steps towards a goal (ladder technique - worksheet)</a:t>
            </a:r>
          </a:p>
          <a:p>
            <a:pPr marL="0" indent="0">
              <a:buNone/>
            </a:pPr>
            <a:endParaRPr lang="en-GB" dirty="0"/>
          </a:p>
          <a:p>
            <a:r>
              <a:rPr lang="en-GB" dirty="0"/>
              <a:t> Behavioural experiments (be a behavioural scientist! - worksheets)</a:t>
            </a:r>
          </a:p>
          <a:p>
            <a:endParaRPr lang="en-GB" dirty="0"/>
          </a:p>
          <a:p>
            <a:endParaRPr lang="en-GB" dirty="0"/>
          </a:p>
        </p:txBody>
      </p:sp>
      <p:pic>
        <p:nvPicPr>
          <p:cNvPr id="4" name="Picture 3">
            <a:extLst>
              <a:ext uri="{FF2B5EF4-FFF2-40B4-BE49-F238E27FC236}">
                <a16:creationId xmlns:a16="http://schemas.microsoft.com/office/drawing/2014/main" xmlns="" id="{E7CF8FAF-2569-4E7A-92E0-0B34F93B1E65}"/>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07595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5" y="452718"/>
            <a:ext cx="8541676" cy="815909"/>
          </a:xfrm>
        </p:spPr>
        <p:txBody>
          <a:bodyPr/>
          <a:lstStyle/>
          <a:p>
            <a:r>
              <a:rPr lang="en-GB" dirty="0"/>
              <a:t>What else can help?</a:t>
            </a:r>
          </a:p>
        </p:txBody>
      </p:sp>
      <p:sp>
        <p:nvSpPr>
          <p:cNvPr id="3" name="Content Placeholder 2"/>
          <p:cNvSpPr>
            <a:spLocks noGrp="1"/>
          </p:cNvSpPr>
          <p:nvPr>
            <p:ph sz="half" idx="1"/>
          </p:nvPr>
        </p:nvSpPr>
        <p:spPr>
          <a:xfrm>
            <a:off x="420140" y="1276013"/>
            <a:ext cx="4396339" cy="4987711"/>
          </a:xfrm>
        </p:spPr>
        <p:txBody>
          <a:bodyPr>
            <a:noAutofit/>
          </a:bodyPr>
          <a:lstStyle/>
          <a:p>
            <a:r>
              <a:rPr lang="en-GB" dirty="0"/>
              <a:t>Think about your own anxieties – what are they? How do you cope? How do your children see you manage? Do you rely on reassurance from your child?</a:t>
            </a:r>
          </a:p>
          <a:p>
            <a:pPr marL="0" indent="0">
              <a:buNone/>
            </a:pPr>
            <a:endParaRPr lang="en-GB" dirty="0"/>
          </a:p>
          <a:p>
            <a:r>
              <a:rPr lang="en-GB" dirty="0"/>
              <a:t>Understand the child’s anxiety – what, when, where, how…</a:t>
            </a:r>
          </a:p>
          <a:p>
            <a:pPr marL="0" indent="0">
              <a:buNone/>
            </a:pPr>
            <a:endParaRPr lang="en-GB" dirty="0"/>
          </a:p>
          <a:p>
            <a:r>
              <a:rPr lang="en-GB" dirty="0"/>
              <a:t>The goal isn‘t to eliminate anxiety, but to help a child manage it</a:t>
            </a:r>
          </a:p>
          <a:p>
            <a:endParaRPr lang="en-GB" dirty="0"/>
          </a:p>
          <a:p>
            <a:r>
              <a:rPr lang="en-GB" dirty="0"/>
              <a:t>Don‘t avoid things because they make the child anxious</a:t>
            </a:r>
          </a:p>
          <a:p>
            <a:pPr marL="0" indent="0">
              <a:buNone/>
            </a:pPr>
            <a:endParaRPr lang="en-GB" dirty="0"/>
          </a:p>
        </p:txBody>
      </p:sp>
      <p:sp>
        <p:nvSpPr>
          <p:cNvPr id="4" name="Content Placeholder 3"/>
          <p:cNvSpPr>
            <a:spLocks noGrp="1"/>
          </p:cNvSpPr>
          <p:nvPr>
            <p:ph sz="half" idx="2"/>
          </p:nvPr>
        </p:nvSpPr>
        <p:spPr>
          <a:xfrm>
            <a:off x="5060659" y="1231840"/>
            <a:ext cx="4396341" cy="4987711"/>
          </a:xfrm>
        </p:spPr>
        <p:txBody>
          <a:bodyPr>
            <a:noAutofit/>
          </a:bodyPr>
          <a:lstStyle/>
          <a:p>
            <a:r>
              <a:rPr lang="en-GB" dirty="0"/>
              <a:t>Don‘t take over and do things for them</a:t>
            </a:r>
          </a:p>
          <a:p>
            <a:pPr marL="0" indent="0">
              <a:buNone/>
            </a:pPr>
            <a:endParaRPr lang="en-GB" dirty="0"/>
          </a:p>
          <a:p>
            <a:r>
              <a:rPr lang="en-GB" dirty="0"/>
              <a:t>Don‘t promise fears are unrealistic, show confidence you know they will manage</a:t>
            </a:r>
          </a:p>
          <a:p>
            <a:pPr marL="0" indent="0">
              <a:buNone/>
            </a:pPr>
            <a:endParaRPr lang="en-GB" dirty="0"/>
          </a:p>
          <a:p>
            <a:r>
              <a:rPr lang="en-GB" dirty="0"/>
              <a:t>Respect their feelings but don‘t empower them</a:t>
            </a:r>
          </a:p>
          <a:p>
            <a:endParaRPr lang="en-GB" dirty="0"/>
          </a:p>
          <a:p>
            <a:r>
              <a:rPr lang="en-GB" dirty="0"/>
              <a:t>Don‘t ask leading questions</a:t>
            </a:r>
          </a:p>
          <a:p>
            <a:endParaRPr lang="en-GB" dirty="0"/>
          </a:p>
          <a:p>
            <a:r>
              <a:rPr lang="en-GB" dirty="0"/>
              <a:t>Try to keep the anticipation short</a:t>
            </a:r>
          </a:p>
          <a:p>
            <a:pPr marL="0" indent="0">
              <a:buNone/>
            </a:pPr>
            <a:endParaRPr lang="en-GB" dirty="0"/>
          </a:p>
        </p:txBody>
      </p:sp>
      <p:pic>
        <p:nvPicPr>
          <p:cNvPr id="5" name="Picture 4">
            <a:extLst>
              <a:ext uri="{FF2B5EF4-FFF2-40B4-BE49-F238E27FC236}">
                <a16:creationId xmlns:a16="http://schemas.microsoft.com/office/drawing/2014/main" xmlns="" id="{3D5A12DF-3B51-4FC9-84AC-28022D5A1B42}"/>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920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fade">
                                      <p:cBhvr>
                                        <p:cTn id="35" dur="1000"/>
                                        <p:tgtEl>
                                          <p:spTgt spid="4">
                                            <p:txEl>
                                              <p:pRg st="0" end="0"/>
                                            </p:txEl>
                                          </p:spTgt>
                                        </p:tgtEl>
                                      </p:cBhvr>
                                    </p:animEffect>
                                    <p:anim calcmode="lin" valueType="num">
                                      <p:cBhvr>
                                        <p:cTn id="36"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4" end="4"/>
                                            </p:txEl>
                                          </p:spTgt>
                                        </p:tgtEl>
                                        <p:attrNameLst>
                                          <p:attrName>style.visibility</p:attrName>
                                        </p:attrNameLst>
                                      </p:cBhvr>
                                      <p:to>
                                        <p:strVal val="visible"/>
                                      </p:to>
                                    </p:set>
                                    <p:animEffect transition="in" filter="fade">
                                      <p:cBhvr>
                                        <p:cTn id="49" dur="1000"/>
                                        <p:tgtEl>
                                          <p:spTgt spid="4">
                                            <p:txEl>
                                              <p:pRg st="4" end="4"/>
                                            </p:txEl>
                                          </p:spTgt>
                                        </p:tgtEl>
                                      </p:cBhvr>
                                    </p:animEffect>
                                    <p:anim calcmode="lin" valueType="num">
                                      <p:cBhvr>
                                        <p:cTn id="5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6" end="6"/>
                                            </p:txEl>
                                          </p:spTgt>
                                        </p:tgtEl>
                                        <p:attrNameLst>
                                          <p:attrName>style.visibility</p:attrName>
                                        </p:attrNameLst>
                                      </p:cBhvr>
                                      <p:to>
                                        <p:strVal val="visible"/>
                                      </p:to>
                                    </p:set>
                                    <p:animEffect transition="in" filter="fade">
                                      <p:cBhvr>
                                        <p:cTn id="56" dur="1000"/>
                                        <p:tgtEl>
                                          <p:spTgt spid="4">
                                            <p:txEl>
                                              <p:pRg st="6" end="6"/>
                                            </p:txEl>
                                          </p:spTgt>
                                        </p:tgtEl>
                                      </p:cBhvr>
                                    </p:animEffect>
                                    <p:anim calcmode="lin" valueType="num">
                                      <p:cBhvr>
                                        <p:cTn id="57"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4">
                                            <p:txEl>
                                              <p:pRg st="8" end="8"/>
                                            </p:txEl>
                                          </p:spTgt>
                                        </p:tgtEl>
                                        <p:attrNameLst>
                                          <p:attrName>style.visibility</p:attrName>
                                        </p:attrNameLst>
                                      </p:cBhvr>
                                      <p:to>
                                        <p:strVal val="visible"/>
                                      </p:to>
                                    </p:set>
                                    <p:animEffect transition="in" filter="fade">
                                      <p:cBhvr>
                                        <p:cTn id="63" dur="1000"/>
                                        <p:tgtEl>
                                          <p:spTgt spid="4">
                                            <p:txEl>
                                              <p:pRg st="8" end="8"/>
                                            </p:txEl>
                                          </p:spTgt>
                                        </p:tgtEl>
                                      </p:cBhvr>
                                    </p:animEffect>
                                    <p:anim calcmode="lin" valueType="num">
                                      <p:cBhvr>
                                        <p:cTn id="6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0205" y="452718"/>
            <a:ext cx="8690629" cy="832385"/>
          </a:xfrm>
        </p:spPr>
        <p:txBody>
          <a:bodyPr/>
          <a:lstStyle/>
          <a:p>
            <a:r>
              <a:rPr lang="en-GB" dirty="0"/>
              <a:t>What else can help?…..</a:t>
            </a:r>
          </a:p>
        </p:txBody>
      </p:sp>
      <p:sp>
        <p:nvSpPr>
          <p:cNvPr id="3" name="Content Placeholder 2"/>
          <p:cNvSpPr>
            <a:spLocks noGrp="1"/>
          </p:cNvSpPr>
          <p:nvPr>
            <p:ph sz="half" idx="1"/>
          </p:nvPr>
        </p:nvSpPr>
        <p:spPr>
          <a:xfrm>
            <a:off x="173146" y="1006804"/>
            <a:ext cx="4551181" cy="5753099"/>
          </a:xfrm>
        </p:spPr>
        <p:txBody>
          <a:bodyPr>
            <a:noAutofit/>
          </a:bodyPr>
          <a:lstStyle/>
          <a:p>
            <a:pPr marL="0" indent="0">
              <a:buNone/>
            </a:pPr>
            <a:endParaRPr lang="en-GB" sz="1900" dirty="0"/>
          </a:p>
          <a:p>
            <a:r>
              <a:rPr lang="en-GB" dirty="0"/>
              <a:t>Talk it through – what might happen if…? What would you do? How would you cope? Make a plan</a:t>
            </a:r>
          </a:p>
          <a:p>
            <a:endParaRPr lang="en-GB" dirty="0"/>
          </a:p>
          <a:p>
            <a:r>
              <a:rPr lang="en-GB" dirty="0"/>
              <a:t>Build the child's personal strength – praise, ask them to do things you know they are good at</a:t>
            </a:r>
          </a:p>
          <a:p>
            <a:endParaRPr lang="en-GB" dirty="0"/>
          </a:p>
          <a:p>
            <a:r>
              <a:rPr lang="en-GB" dirty="0"/>
              <a:t>Try to bring perspective to worries, </a:t>
            </a:r>
            <a:r>
              <a:rPr lang="en-GB" dirty="0" err="1"/>
              <a:t>eg</a:t>
            </a:r>
            <a:r>
              <a:rPr lang="en-GB" dirty="0"/>
              <a:t> re-label them according to who needs to worry about them</a:t>
            </a:r>
          </a:p>
          <a:p>
            <a:pPr marL="0" indent="0">
              <a:buNone/>
            </a:pPr>
            <a:endParaRPr lang="en-GB" dirty="0"/>
          </a:p>
          <a:p>
            <a:r>
              <a:rPr lang="en-GB" dirty="0"/>
              <a:t>Designate 'worry time’ each day</a:t>
            </a:r>
          </a:p>
          <a:p>
            <a:pPr marL="0" indent="0">
              <a:buNone/>
            </a:pPr>
            <a:endParaRPr lang="en-GB" dirty="0"/>
          </a:p>
        </p:txBody>
      </p:sp>
      <p:sp>
        <p:nvSpPr>
          <p:cNvPr id="4" name="Content Placeholder 3"/>
          <p:cNvSpPr>
            <a:spLocks noGrp="1"/>
          </p:cNvSpPr>
          <p:nvPr>
            <p:ph sz="half" idx="2"/>
          </p:nvPr>
        </p:nvSpPr>
        <p:spPr>
          <a:xfrm>
            <a:off x="4809699" y="1285103"/>
            <a:ext cx="4787900" cy="4913568"/>
          </a:xfrm>
        </p:spPr>
        <p:txBody>
          <a:bodyPr>
            <a:normAutofit fontScale="92500" lnSpcReduction="20000"/>
          </a:bodyPr>
          <a:lstStyle/>
          <a:p>
            <a:r>
              <a:rPr lang="en-GB" sz="2000" dirty="0"/>
              <a:t>Use a ‘worry box’ or a ‘worry eater’</a:t>
            </a:r>
          </a:p>
          <a:p>
            <a:pPr marL="0" indent="0">
              <a:buNone/>
            </a:pPr>
            <a:endParaRPr lang="en-GB" sz="2000" dirty="0"/>
          </a:p>
          <a:p>
            <a:r>
              <a:rPr lang="en-GB" sz="2000" dirty="0"/>
              <a:t>‘I believe in me!’ book</a:t>
            </a:r>
          </a:p>
          <a:p>
            <a:endParaRPr lang="en-GB" sz="2000" dirty="0"/>
          </a:p>
          <a:p>
            <a:r>
              <a:rPr lang="en-GB" sz="2000" dirty="0"/>
              <a:t>Use a scale (1-10) to measure how anxious they are at different times, notice how it gets better or worse</a:t>
            </a:r>
          </a:p>
          <a:p>
            <a:endParaRPr lang="en-GB" sz="2000" dirty="0"/>
          </a:p>
          <a:p>
            <a:r>
              <a:rPr lang="en-GB" sz="2000" dirty="0"/>
              <a:t>Relaxation techniques – Mindfulness, breathing techniques</a:t>
            </a:r>
          </a:p>
          <a:p>
            <a:pPr marL="0" indent="0">
              <a:buNone/>
            </a:pPr>
            <a:endParaRPr lang="en-GB" sz="2000" dirty="0"/>
          </a:p>
          <a:p>
            <a:r>
              <a:rPr lang="en-GB" sz="2000" dirty="0"/>
              <a:t>Good diet, good sleep</a:t>
            </a:r>
          </a:p>
          <a:p>
            <a:endParaRPr lang="en-GB" sz="2000" dirty="0"/>
          </a:p>
          <a:p>
            <a:r>
              <a:rPr lang="en-GB" sz="2000" dirty="0"/>
              <a:t>Try to model healthy ways of managing anxiety</a:t>
            </a:r>
          </a:p>
        </p:txBody>
      </p:sp>
      <p:pic>
        <p:nvPicPr>
          <p:cNvPr id="5" name="Picture 4">
            <a:extLst>
              <a:ext uri="{FF2B5EF4-FFF2-40B4-BE49-F238E27FC236}">
                <a16:creationId xmlns:a16="http://schemas.microsoft.com/office/drawing/2014/main" xmlns="" id="{AEABB8AC-7EE7-46D8-B5DD-68BB86CDED77}"/>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92335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510" y="609600"/>
            <a:ext cx="7739492" cy="1320800"/>
          </a:xfrm>
        </p:spPr>
        <p:txBody>
          <a:bodyPr/>
          <a:lstStyle/>
          <a:p>
            <a:r>
              <a:rPr lang="en-GB" dirty="0"/>
              <a:t>Further help</a:t>
            </a:r>
          </a:p>
        </p:txBody>
      </p:sp>
      <p:sp>
        <p:nvSpPr>
          <p:cNvPr id="3" name="Content Placeholder 2"/>
          <p:cNvSpPr>
            <a:spLocks noGrp="1"/>
          </p:cNvSpPr>
          <p:nvPr>
            <p:ph idx="1"/>
          </p:nvPr>
        </p:nvSpPr>
        <p:spPr>
          <a:xfrm>
            <a:off x="1103312" y="1434662"/>
            <a:ext cx="8545185" cy="4813737"/>
          </a:xfrm>
        </p:spPr>
        <p:txBody>
          <a:bodyPr>
            <a:normAutofit/>
          </a:bodyPr>
          <a:lstStyle/>
          <a:p>
            <a:pPr>
              <a:buFontTx/>
              <a:buChar char="-"/>
            </a:pPr>
            <a:r>
              <a:rPr lang="en-GB" b="1" dirty="0" err="1">
                <a:solidFill>
                  <a:schemeClr val="tx1"/>
                </a:solidFill>
              </a:rPr>
              <a:t>MindEd</a:t>
            </a:r>
            <a:r>
              <a:rPr lang="en-GB" b="1" dirty="0">
                <a:solidFill>
                  <a:schemeClr val="tx1"/>
                </a:solidFill>
              </a:rPr>
              <a:t> – </a:t>
            </a:r>
            <a:r>
              <a:rPr lang="en-GB" dirty="0" err="1">
                <a:solidFill>
                  <a:schemeClr val="tx1"/>
                </a:solidFill>
              </a:rPr>
              <a:t>elearning</a:t>
            </a:r>
            <a:r>
              <a:rPr lang="en-GB" dirty="0">
                <a:solidFill>
                  <a:schemeClr val="tx1"/>
                </a:solidFill>
              </a:rPr>
              <a:t> modules for professionals and/or families. The modules cover a range of topics </a:t>
            </a:r>
            <a:r>
              <a:rPr lang="en-GB" dirty="0" err="1">
                <a:solidFill>
                  <a:schemeClr val="tx1"/>
                </a:solidFill>
              </a:rPr>
              <a:t>inc.</a:t>
            </a:r>
            <a:r>
              <a:rPr lang="en-GB" dirty="0">
                <a:solidFill>
                  <a:schemeClr val="tx1"/>
                </a:solidFill>
              </a:rPr>
              <a:t> tics, autism, avoiding school, the worried child, the aggressive child, sleeping difficulties……..</a:t>
            </a:r>
          </a:p>
          <a:p>
            <a:pPr>
              <a:buFontTx/>
              <a:buChar char="-"/>
            </a:pPr>
            <a:endParaRPr lang="en-GB" dirty="0">
              <a:solidFill>
                <a:schemeClr val="tx1"/>
              </a:solidFill>
            </a:endParaRPr>
          </a:p>
          <a:p>
            <a:pPr>
              <a:buFontTx/>
              <a:buChar char="-"/>
            </a:pPr>
            <a:r>
              <a:rPr lang="en-GB" b="1" dirty="0">
                <a:solidFill>
                  <a:schemeClr val="tx1"/>
                </a:solidFill>
              </a:rPr>
              <a:t>Steps to Well-being </a:t>
            </a:r>
            <a:r>
              <a:rPr lang="en-GB" dirty="0">
                <a:solidFill>
                  <a:schemeClr val="tx1"/>
                </a:solidFill>
              </a:rPr>
              <a:t>– counselling service via GP or self referral</a:t>
            </a:r>
          </a:p>
          <a:p>
            <a:pPr>
              <a:buFontTx/>
              <a:buChar char="-"/>
            </a:pPr>
            <a:endParaRPr lang="en-GB" dirty="0">
              <a:solidFill>
                <a:schemeClr val="tx1"/>
              </a:solidFill>
            </a:endParaRPr>
          </a:p>
          <a:p>
            <a:pPr>
              <a:buFontTx/>
              <a:buChar char="-"/>
            </a:pPr>
            <a:r>
              <a:rPr lang="en-GB" b="1" dirty="0">
                <a:solidFill>
                  <a:schemeClr val="tx1"/>
                </a:solidFill>
              </a:rPr>
              <a:t>Charities </a:t>
            </a:r>
            <a:r>
              <a:rPr lang="en-GB" dirty="0">
                <a:solidFill>
                  <a:schemeClr val="tx1"/>
                </a:solidFill>
              </a:rPr>
              <a:t>– Young Minds, MIND, Beat, Restored, Family lives, MOSAIC    </a:t>
            </a:r>
          </a:p>
          <a:p>
            <a:pPr>
              <a:buFontTx/>
              <a:buChar char="-"/>
            </a:pPr>
            <a:endParaRPr lang="en-GB" b="1" dirty="0">
              <a:solidFill>
                <a:schemeClr val="tx1"/>
              </a:solidFill>
            </a:endParaRPr>
          </a:p>
          <a:p>
            <a:pPr>
              <a:buFontTx/>
              <a:buChar char="-"/>
            </a:pPr>
            <a:r>
              <a:rPr lang="en-GB" b="1" dirty="0">
                <a:solidFill>
                  <a:schemeClr val="tx1"/>
                </a:solidFill>
              </a:rPr>
              <a:t>Books</a:t>
            </a:r>
            <a:r>
              <a:rPr lang="en-GB" dirty="0">
                <a:solidFill>
                  <a:schemeClr val="tx1"/>
                </a:solidFill>
              </a:rPr>
              <a:t> – ‘Overcoming your child’s fears and worries’ by Cathy Creswell and Lucy Willetts.</a:t>
            </a:r>
          </a:p>
          <a:p>
            <a:pPr marL="0" indent="0">
              <a:buNone/>
            </a:pPr>
            <a:r>
              <a:rPr lang="en-GB" dirty="0">
                <a:solidFill>
                  <a:schemeClr val="tx1"/>
                </a:solidFill>
              </a:rPr>
              <a:t>     ‘Starving the anxiety gremlin’ by Kate Collins-Donnelly.</a:t>
            </a:r>
          </a:p>
        </p:txBody>
      </p:sp>
      <p:pic>
        <p:nvPicPr>
          <p:cNvPr id="4" name="Picture 3">
            <a:extLst>
              <a:ext uri="{FF2B5EF4-FFF2-40B4-BE49-F238E27FC236}">
                <a16:creationId xmlns:a16="http://schemas.microsoft.com/office/drawing/2014/main" xmlns="" id="{F993911C-CF18-4008-84DC-647BFB64552E}"/>
              </a:ext>
            </a:extLst>
          </p:cNvPr>
          <p:cNvPicPr/>
          <p:nvPr/>
        </p:nvPicPr>
        <p:blipFill rotWithShape="1">
          <a:blip r:embed="rId2">
            <a:extLst>
              <a:ext uri="{28A0092B-C50C-407E-A947-70E740481C1C}">
                <a14:useLocalDpi xmlns:a14="http://schemas.microsoft.com/office/drawing/2010/main" val="0"/>
              </a:ext>
            </a:extLst>
          </a:blip>
          <a:srcRect l="39903" t="33647" r="40436" b="34729"/>
          <a:stretch/>
        </p:blipFill>
        <p:spPr bwMode="auto">
          <a:xfrm>
            <a:off x="0" y="0"/>
            <a:ext cx="1360205" cy="13208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8382610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2160</TotalTime>
  <Words>1324</Words>
  <Application>Microsoft Office PowerPoint</Application>
  <PresentationFormat>Custom</PresentationFormat>
  <Paragraphs>163</Paragraphs>
  <Slides>15</Slides>
  <Notes>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Facet</vt:lpstr>
      <vt:lpstr>Anxiety in school aged children</vt:lpstr>
      <vt:lpstr>Objectives</vt:lpstr>
      <vt:lpstr>Childhood Mental Health Statistics</vt:lpstr>
      <vt:lpstr>Is it normal….?</vt:lpstr>
      <vt:lpstr>Anxiety – What is it?    What causes it?</vt:lpstr>
      <vt:lpstr>Anxiety</vt:lpstr>
      <vt:lpstr>Anxiety – what does it look like?</vt:lpstr>
      <vt:lpstr>Example</vt:lpstr>
      <vt:lpstr>Types of anxiety</vt:lpstr>
      <vt:lpstr>Thought Traps – Thinking Glasses</vt:lpstr>
      <vt:lpstr>Cognitive Behavioural Therapy (CBT)</vt:lpstr>
      <vt:lpstr>CBT based techniques</vt:lpstr>
      <vt:lpstr>What else can help?</vt:lpstr>
      <vt:lpstr>What else can help?…..</vt:lpstr>
      <vt:lpstr>Further help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Anxiety in school aged children</dc:title>
  <dc:creator>Jenny Cowling</dc:creator>
  <cp:lastModifiedBy>Jane Pope</cp:lastModifiedBy>
  <cp:revision>55</cp:revision>
  <cp:lastPrinted>2018-01-04T09:15:42Z</cp:lastPrinted>
  <dcterms:created xsi:type="dcterms:W3CDTF">2017-05-26T09:29:46Z</dcterms:created>
  <dcterms:modified xsi:type="dcterms:W3CDTF">2025-02-05T10:30:25Z</dcterms:modified>
</cp:coreProperties>
</file>