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9" r:id="rId6"/>
    <p:sldId id="260" r:id="rId7"/>
    <p:sldId id="264" r:id="rId8"/>
    <p:sldId id="262" r:id="rId9"/>
    <p:sldId id="263" r:id="rId10"/>
    <p:sldId id="268"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i Reeves" initials="AR" lastIdx="1" clrIdx="0">
    <p:extLst>
      <p:ext uri="{19B8F6BF-5375-455C-9EA6-DF929625EA0E}">
        <p15:presenceInfo xmlns:p15="http://schemas.microsoft.com/office/powerpoint/2012/main" userId="Ali Reev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0A813-2892-4E76-8A69-37634AA40B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6AE5721-8C6B-4EF8-BB26-DC4E516C07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D6EC5FF-5303-4F41-B51C-CDC4AD72DD4A}"/>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5" name="Footer Placeholder 4">
            <a:extLst>
              <a:ext uri="{FF2B5EF4-FFF2-40B4-BE49-F238E27FC236}">
                <a16:creationId xmlns:a16="http://schemas.microsoft.com/office/drawing/2014/main" id="{56CA091C-3AE0-4A48-B33A-F79DD3BF1B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B87B5B-907A-4E7F-AFE1-5DCDE238E100}"/>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1230209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74D69-BDC8-48BF-840D-241901926B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F1DB74-5972-4443-A4EF-CF0CA2ABEA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EEED9A-0DD8-429A-8D7F-182A0F609C4E}"/>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5" name="Footer Placeholder 4">
            <a:extLst>
              <a:ext uri="{FF2B5EF4-FFF2-40B4-BE49-F238E27FC236}">
                <a16:creationId xmlns:a16="http://schemas.microsoft.com/office/drawing/2014/main" id="{B2CFC1CE-F9F3-4E22-A4AD-7307F00567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028DD7-BAB5-46B4-9697-916086277411}"/>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2706752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A12A5-5345-425E-AEBA-AF6F507CC5C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8F2E49C-23F9-4752-A523-F305804665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C65094-B129-4263-9390-4DA35E8326BF}"/>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5" name="Footer Placeholder 4">
            <a:extLst>
              <a:ext uri="{FF2B5EF4-FFF2-40B4-BE49-F238E27FC236}">
                <a16:creationId xmlns:a16="http://schemas.microsoft.com/office/drawing/2014/main" id="{2521820D-65C0-414C-8F01-CEC36F5F14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AEEF66-55F0-43EE-A0A5-16A19799A37A}"/>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718278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2794B-8615-47D7-B23A-39A1DADE1E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A712E7-ADF2-442F-B8BE-E02063B8F8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C836DCD-8FFC-4834-8B5B-A5CFC38E9F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BB47B7E-5206-464E-9BA3-7553C13D01B1}"/>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6" name="Footer Placeholder 5">
            <a:extLst>
              <a:ext uri="{FF2B5EF4-FFF2-40B4-BE49-F238E27FC236}">
                <a16:creationId xmlns:a16="http://schemas.microsoft.com/office/drawing/2014/main" id="{470A2C8F-F4FB-43AF-8975-CE12C76F87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8074F1-8808-4B3B-BB92-6DCB6781C301}"/>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3665035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9F80E-1DB2-4295-A2B6-332760B1306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710B54-508E-4927-89D9-6159728DAE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AD80EB-B6A5-4121-8E8D-6FDD5C56CF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DF6F621-8A16-43A5-9AB0-D79994E0D8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4B3802-8EA0-4684-B632-AE6EB6C9E0A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0D9EB76-CB8D-47E9-B997-7EDED65FDC98}"/>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8" name="Footer Placeholder 7">
            <a:extLst>
              <a:ext uri="{FF2B5EF4-FFF2-40B4-BE49-F238E27FC236}">
                <a16:creationId xmlns:a16="http://schemas.microsoft.com/office/drawing/2014/main" id="{0B88859E-7C8D-4719-A391-2F3DA2D70C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E541F62-1F26-441B-8BB2-D2CE43F91B2F}"/>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3962732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9C06A-EE41-41AD-A77E-F6BBCC30168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2E03B9C-5FB0-4D85-BEEF-D2D1C733CD86}"/>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4" name="Footer Placeholder 3">
            <a:extLst>
              <a:ext uri="{FF2B5EF4-FFF2-40B4-BE49-F238E27FC236}">
                <a16:creationId xmlns:a16="http://schemas.microsoft.com/office/drawing/2014/main" id="{53B03430-89DA-4B16-B61D-AE658A5178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B01E149-72F1-46F4-BC5A-1CC9A4E59CF2}"/>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4045082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FDFF3E-FECD-4BD5-97FB-4C3724DC7863}"/>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3" name="Footer Placeholder 2">
            <a:extLst>
              <a:ext uri="{FF2B5EF4-FFF2-40B4-BE49-F238E27FC236}">
                <a16:creationId xmlns:a16="http://schemas.microsoft.com/office/drawing/2014/main" id="{0EF31D6D-0DAD-4863-9890-1006618B9FE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C9475E5-2221-47BA-8F6B-E62686D9A8A5}"/>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3945763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7C729-61B7-474E-A6F0-90561709A2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4210633-699F-4A1A-A71F-E8F2591D0A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BFD4A32-49E1-4B2E-AE02-24893EF558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1D2148-B5C8-4AE1-B22D-22C57FBE44D1}"/>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6" name="Footer Placeholder 5">
            <a:extLst>
              <a:ext uri="{FF2B5EF4-FFF2-40B4-BE49-F238E27FC236}">
                <a16:creationId xmlns:a16="http://schemas.microsoft.com/office/drawing/2014/main" id="{ABEB5A91-81C7-464D-B98D-EF5805CF3A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B7E6BB-C155-4936-B9C2-16AB6B6ECAFC}"/>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356824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CFB3C-AD59-4030-A8BA-916A1572B4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9D734C-E550-4F1A-A15A-B0797DB681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32B8F3-58DA-4C9E-94A3-C99153D836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B531DB-D731-4FAD-BA48-0F8679A6C467}"/>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6" name="Footer Placeholder 5">
            <a:extLst>
              <a:ext uri="{FF2B5EF4-FFF2-40B4-BE49-F238E27FC236}">
                <a16:creationId xmlns:a16="http://schemas.microsoft.com/office/drawing/2014/main" id="{4A1D89D2-A0B8-49C6-8686-D09FA26F8C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0E42B0-ECD4-42CF-8CFD-9D99C03C57F8}"/>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1588882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E3651-4FA4-417B-8C39-DA885C64F4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1A0571-819F-491B-A2FF-BD8575762B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128847-DFD1-4423-9F88-D52C01B55F3B}"/>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5" name="Footer Placeholder 4">
            <a:extLst>
              <a:ext uri="{FF2B5EF4-FFF2-40B4-BE49-F238E27FC236}">
                <a16:creationId xmlns:a16="http://schemas.microsoft.com/office/drawing/2014/main" id="{3C75001E-3029-480E-84EF-47EACE0B45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AB9301-E383-48FB-87EA-1594802C0C22}"/>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1315094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25CBA-98FA-478D-A7D4-183A9BD8CF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5B52D6-EFB0-40EB-BCDD-163D5958C4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AA5BF8-2DE6-4A10-8F0D-3066ACD7FF52}"/>
              </a:ext>
            </a:extLst>
          </p:cNvPr>
          <p:cNvSpPr>
            <a:spLocks noGrp="1"/>
          </p:cNvSpPr>
          <p:nvPr>
            <p:ph type="dt" sz="half" idx="10"/>
          </p:nvPr>
        </p:nvSpPr>
        <p:spPr/>
        <p:txBody>
          <a:bodyPr/>
          <a:lstStyle/>
          <a:p>
            <a:fld id="{C829B50A-DE92-4D69-928A-AE5A9C67F670}" type="datetimeFigureOut">
              <a:rPr lang="en-GB" smtClean="0"/>
              <a:t>16/10/2024</a:t>
            </a:fld>
            <a:endParaRPr lang="en-GB"/>
          </a:p>
        </p:txBody>
      </p:sp>
      <p:sp>
        <p:nvSpPr>
          <p:cNvPr id="5" name="Footer Placeholder 4">
            <a:extLst>
              <a:ext uri="{FF2B5EF4-FFF2-40B4-BE49-F238E27FC236}">
                <a16:creationId xmlns:a16="http://schemas.microsoft.com/office/drawing/2014/main" id="{259ADB1D-3823-4265-940B-9DC23A0D7B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AD402C-3126-405B-B80A-8563A73E00FD}"/>
              </a:ext>
            </a:extLst>
          </p:cNvPr>
          <p:cNvSpPr>
            <a:spLocks noGrp="1"/>
          </p:cNvSpPr>
          <p:nvPr>
            <p:ph type="sldNum" sz="quarter" idx="12"/>
          </p:nvPr>
        </p:nvSpPr>
        <p:spPr/>
        <p:txBody>
          <a:bodyPr/>
          <a:lstStyle/>
          <a:p>
            <a:fld id="{3A93D850-EC12-4652-B93D-04D9E2D422A1}" type="slidenum">
              <a:rPr lang="en-GB" smtClean="0"/>
              <a:t>‹#›</a:t>
            </a:fld>
            <a:endParaRPr lang="en-GB"/>
          </a:p>
        </p:txBody>
      </p:sp>
    </p:spTree>
    <p:extLst>
      <p:ext uri="{BB962C8B-B14F-4D97-AF65-F5344CB8AC3E}">
        <p14:creationId xmlns:p14="http://schemas.microsoft.com/office/powerpoint/2010/main" val="1827564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470B2B-EE25-4981-8860-89350273E9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52D4F4-6E95-440E-BA1D-9129059D63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D3641D-6E83-4412-A4F3-90722C9E3B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29B50A-DE92-4D69-928A-AE5A9C67F670}" type="datetimeFigureOut">
              <a:rPr lang="en-GB" smtClean="0"/>
              <a:t>16/10/2024</a:t>
            </a:fld>
            <a:endParaRPr lang="en-GB"/>
          </a:p>
        </p:txBody>
      </p:sp>
      <p:sp>
        <p:nvSpPr>
          <p:cNvPr id="5" name="Footer Placeholder 4">
            <a:extLst>
              <a:ext uri="{FF2B5EF4-FFF2-40B4-BE49-F238E27FC236}">
                <a16:creationId xmlns:a16="http://schemas.microsoft.com/office/drawing/2014/main" id="{EE8C6435-A564-4C8F-B368-ED1E7121BC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152922C-BDC6-4CCE-B789-11D7BB9409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3D850-EC12-4652-B93D-04D9E2D422A1}" type="slidenum">
              <a:rPr lang="en-GB" smtClean="0"/>
              <a:t>‹#›</a:t>
            </a:fld>
            <a:endParaRPr lang="en-GB"/>
          </a:p>
        </p:txBody>
      </p:sp>
    </p:spTree>
    <p:extLst>
      <p:ext uri="{BB962C8B-B14F-4D97-AF65-F5344CB8AC3E}">
        <p14:creationId xmlns:p14="http://schemas.microsoft.com/office/powerpoint/2010/main" val="75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mailto:office@burtonpri.dorset.sch.uk" TargetMode="External"/><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60+ Diversity Inclusion Word Cloud Stock Illustrations, Royalty-Free Vector  Graphics &amp; Clip Art - iStock">
            <a:extLst>
              <a:ext uri="{FF2B5EF4-FFF2-40B4-BE49-F238E27FC236}">
                <a16:creationId xmlns:a16="http://schemas.microsoft.com/office/drawing/2014/main" id="{FFE70BB4-2265-4FDF-A42A-1C17DA448297}"/>
              </a:ext>
            </a:extLst>
          </p:cNvPr>
          <p:cNvPicPr/>
          <p:nvPr/>
        </p:nvPicPr>
        <p:blipFill rotWithShape="1">
          <a:blip r:embed="rId2">
            <a:extLst>
              <a:ext uri="{28A0092B-C50C-407E-A947-70E740481C1C}">
                <a14:useLocalDpi xmlns:a14="http://schemas.microsoft.com/office/drawing/2010/main" val="0"/>
              </a:ext>
            </a:extLst>
          </a:blip>
          <a:srcRect t="4856" b="4097"/>
          <a:stretch/>
        </p:blipFill>
        <p:spPr bwMode="auto">
          <a:xfrm>
            <a:off x="1750380" y="550416"/>
            <a:ext cx="8691239" cy="4705165"/>
          </a:xfrm>
          <a:prstGeom prst="rect">
            <a:avLst/>
          </a:prstGeom>
          <a:noFill/>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891D3D54-412E-4884-90CD-80D1382682EB}"/>
              </a:ext>
            </a:extLst>
          </p:cNvPr>
          <p:cNvSpPr txBox="1"/>
          <p:nvPr/>
        </p:nvSpPr>
        <p:spPr>
          <a:xfrm>
            <a:off x="4232348" y="5397624"/>
            <a:ext cx="3727302" cy="1107996"/>
          </a:xfrm>
          <a:prstGeom prst="rect">
            <a:avLst/>
          </a:prstGeom>
          <a:noFill/>
        </p:spPr>
        <p:txBody>
          <a:bodyPr wrap="none" rtlCol="0">
            <a:spAutoFit/>
          </a:bodyPr>
          <a:lstStyle/>
          <a:p>
            <a:r>
              <a:rPr lang="en-GB" sz="6600" dirty="0">
                <a:latin typeface="Forte" panose="03060902040502070203" pitchFamily="66" charset="0"/>
              </a:rPr>
              <a:t>Welcome!</a:t>
            </a:r>
          </a:p>
        </p:txBody>
      </p:sp>
    </p:spTree>
    <p:extLst>
      <p:ext uri="{BB962C8B-B14F-4D97-AF65-F5344CB8AC3E}">
        <p14:creationId xmlns:p14="http://schemas.microsoft.com/office/powerpoint/2010/main" val="1343491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supporting SEN students ...">
            <a:extLst>
              <a:ext uri="{FF2B5EF4-FFF2-40B4-BE49-F238E27FC236}">
                <a16:creationId xmlns:a16="http://schemas.microsoft.com/office/drawing/2014/main" id="{325FE8B4-9E92-4180-8E20-3FF9646F4A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523" y="186226"/>
            <a:ext cx="4580785" cy="25978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19E1C46-DACF-4124-8A3B-DF60BA92E70A}"/>
              </a:ext>
            </a:extLst>
          </p:cNvPr>
          <p:cNvSpPr txBox="1"/>
          <p:nvPr/>
        </p:nvSpPr>
        <p:spPr>
          <a:xfrm>
            <a:off x="125894" y="5448030"/>
            <a:ext cx="2678810" cy="1200329"/>
          </a:xfrm>
          <a:prstGeom prst="rect">
            <a:avLst/>
          </a:prstGeom>
          <a:noFill/>
        </p:spPr>
        <p:txBody>
          <a:bodyPr wrap="none" rtlCol="0">
            <a:spAutoFit/>
          </a:bodyPr>
          <a:lstStyle/>
          <a:p>
            <a:r>
              <a:rPr lang="en-GB" dirty="0"/>
              <a:t>Mrs Reeves</a:t>
            </a:r>
          </a:p>
          <a:p>
            <a:r>
              <a:rPr lang="en-GB" dirty="0"/>
              <a:t>SENDCo</a:t>
            </a:r>
          </a:p>
          <a:p>
            <a:r>
              <a:rPr lang="en-GB" dirty="0"/>
              <a:t>Inclusion Lead</a:t>
            </a:r>
          </a:p>
          <a:p>
            <a:r>
              <a:rPr lang="en-GB" dirty="0"/>
              <a:t>Senior Mental Health Lead</a:t>
            </a:r>
          </a:p>
        </p:txBody>
      </p:sp>
      <p:sp>
        <p:nvSpPr>
          <p:cNvPr id="3" name="TextBox 2">
            <a:extLst>
              <a:ext uri="{FF2B5EF4-FFF2-40B4-BE49-F238E27FC236}">
                <a16:creationId xmlns:a16="http://schemas.microsoft.com/office/drawing/2014/main" id="{EF2995BD-6EAA-4AB8-A0F0-8AC7BBCACBC1}"/>
              </a:ext>
            </a:extLst>
          </p:cNvPr>
          <p:cNvSpPr txBox="1"/>
          <p:nvPr/>
        </p:nvSpPr>
        <p:spPr>
          <a:xfrm>
            <a:off x="2011325" y="3077413"/>
            <a:ext cx="1354858" cy="646331"/>
          </a:xfrm>
          <a:prstGeom prst="rect">
            <a:avLst/>
          </a:prstGeom>
          <a:noFill/>
        </p:spPr>
        <p:txBody>
          <a:bodyPr wrap="none" rtlCol="0">
            <a:spAutoFit/>
          </a:bodyPr>
          <a:lstStyle/>
          <a:p>
            <a:r>
              <a:rPr lang="en-GB" dirty="0"/>
              <a:t>Mrs Dexter</a:t>
            </a:r>
          </a:p>
          <a:p>
            <a:r>
              <a:rPr lang="en-GB" dirty="0"/>
              <a:t>SEN Support</a:t>
            </a:r>
          </a:p>
        </p:txBody>
      </p:sp>
      <p:sp>
        <p:nvSpPr>
          <p:cNvPr id="4" name="TextBox 3">
            <a:extLst>
              <a:ext uri="{FF2B5EF4-FFF2-40B4-BE49-F238E27FC236}">
                <a16:creationId xmlns:a16="http://schemas.microsoft.com/office/drawing/2014/main" id="{553712B6-AF1F-4093-9B85-7A9D67F2A228}"/>
              </a:ext>
            </a:extLst>
          </p:cNvPr>
          <p:cNvSpPr txBox="1"/>
          <p:nvPr/>
        </p:nvSpPr>
        <p:spPr>
          <a:xfrm>
            <a:off x="4552573" y="5694134"/>
            <a:ext cx="1923347" cy="646331"/>
          </a:xfrm>
          <a:prstGeom prst="rect">
            <a:avLst/>
          </a:prstGeom>
          <a:noFill/>
        </p:spPr>
        <p:txBody>
          <a:bodyPr wrap="none" rtlCol="0">
            <a:spAutoFit/>
          </a:bodyPr>
          <a:lstStyle/>
          <a:p>
            <a:r>
              <a:rPr lang="en-GB" dirty="0"/>
              <a:t>Mrs Lucas</a:t>
            </a:r>
          </a:p>
          <a:p>
            <a:r>
              <a:rPr lang="en-GB" dirty="0"/>
              <a:t>Thrive Practitioner</a:t>
            </a:r>
          </a:p>
        </p:txBody>
      </p:sp>
      <p:sp>
        <p:nvSpPr>
          <p:cNvPr id="5" name="TextBox 4">
            <a:extLst>
              <a:ext uri="{FF2B5EF4-FFF2-40B4-BE49-F238E27FC236}">
                <a16:creationId xmlns:a16="http://schemas.microsoft.com/office/drawing/2014/main" id="{495553B7-300B-4A32-8AA7-A9B8B3413374}"/>
              </a:ext>
            </a:extLst>
          </p:cNvPr>
          <p:cNvSpPr txBox="1"/>
          <p:nvPr/>
        </p:nvSpPr>
        <p:spPr>
          <a:xfrm>
            <a:off x="5719151" y="981759"/>
            <a:ext cx="1923347" cy="646331"/>
          </a:xfrm>
          <a:prstGeom prst="rect">
            <a:avLst/>
          </a:prstGeom>
          <a:noFill/>
        </p:spPr>
        <p:txBody>
          <a:bodyPr wrap="none" rtlCol="0">
            <a:spAutoFit/>
          </a:bodyPr>
          <a:lstStyle/>
          <a:p>
            <a:r>
              <a:rPr lang="en-GB" dirty="0"/>
              <a:t>Mrs McCarthy</a:t>
            </a:r>
          </a:p>
          <a:p>
            <a:r>
              <a:rPr lang="en-GB" dirty="0"/>
              <a:t>Thrive Practitioner</a:t>
            </a:r>
          </a:p>
        </p:txBody>
      </p:sp>
      <p:sp>
        <p:nvSpPr>
          <p:cNvPr id="6" name="TextBox 5">
            <a:extLst>
              <a:ext uri="{FF2B5EF4-FFF2-40B4-BE49-F238E27FC236}">
                <a16:creationId xmlns:a16="http://schemas.microsoft.com/office/drawing/2014/main" id="{340482FB-B1CE-43AB-BC1D-43CAFE24A330}"/>
              </a:ext>
            </a:extLst>
          </p:cNvPr>
          <p:cNvSpPr txBox="1"/>
          <p:nvPr/>
        </p:nvSpPr>
        <p:spPr>
          <a:xfrm>
            <a:off x="9325419" y="3866110"/>
            <a:ext cx="1423980" cy="646331"/>
          </a:xfrm>
          <a:prstGeom prst="rect">
            <a:avLst/>
          </a:prstGeom>
          <a:noFill/>
        </p:spPr>
        <p:txBody>
          <a:bodyPr wrap="none" rtlCol="0">
            <a:spAutoFit/>
          </a:bodyPr>
          <a:lstStyle/>
          <a:p>
            <a:r>
              <a:rPr lang="en-GB" dirty="0"/>
              <a:t>Mrs McDavid</a:t>
            </a:r>
          </a:p>
          <a:p>
            <a:r>
              <a:rPr lang="en-GB" dirty="0"/>
              <a:t>ELSA</a:t>
            </a:r>
          </a:p>
        </p:txBody>
      </p:sp>
      <p:sp>
        <p:nvSpPr>
          <p:cNvPr id="7" name="TextBox 6">
            <a:extLst>
              <a:ext uri="{FF2B5EF4-FFF2-40B4-BE49-F238E27FC236}">
                <a16:creationId xmlns:a16="http://schemas.microsoft.com/office/drawing/2014/main" id="{D28005A8-EEA7-423F-9716-9EA2A95B6302}"/>
              </a:ext>
            </a:extLst>
          </p:cNvPr>
          <p:cNvSpPr txBox="1"/>
          <p:nvPr/>
        </p:nvSpPr>
        <p:spPr>
          <a:xfrm>
            <a:off x="9252706" y="574164"/>
            <a:ext cx="1734706" cy="646331"/>
          </a:xfrm>
          <a:prstGeom prst="rect">
            <a:avLst/>
          </a:prstGeom>
          <a:noFill/>
        </p:spPr>
        <p:txBody>
          <a:bodyPr wrap="none" rtlCol="0">
            <a:spAutoFit/>
          </a:bodyPr>
          <a:lstStyle/>
          <a:p>
            <a:r>
              <a:rPr lang="en-GB" dirty="0"/>
              <a:t>Miss Pope</a:t>
            </a:r>
          </a:p>
          <a:p>
            <a:r>
              <a:rPr lang="en-GB" dirty="0"/>
              <a:t>Pastoral Support</a:t>
            </a:r>
          </a:p>
        </p:txBody>
      </p:sp>
      <p:sp>
        <p:nvSpPr>
          <p:cNvPr id="8" name="TextBox 7">
            <a:extLst>
              <a:ext uri="{FF2B5EF4-FFF2-40B4-BE49-F238E27FC236}">
                <a16:creationId xmlns:a16="http://schemas.microsoft.com/office/drawing/2014/main" id="{278EC386-DA02-4A4D-A085-13DE867CA24D}"/>
              </a:ext>
            </a:extLst>
          </p:cNvPr>
          <p:cNvSpPr txBox="1"/>
          <p:nvPr/>
        </p:nvSpPr>
        <p:spPr>
          <a:xfrm>
            <a:off x="308128" y="161261"/>
            <a:ext cx="4337574" cy="830997"/>
          </a:xfrm>
          <a:prstGeom prst="rect">
            <a:avLst/>
          </a:prstGeom>
          <a:noFill/>
        </p:spPr>
        <p:txBody>
          <a:bodyPr wrap="square" rtlCol="0">
            <a:spAutoFit/>
          </a:bodyPr>
          <a:lstStyle/>
          <a:p>
            <a:pPr algn="ctr"/>
            <a:r>
              <a:rPr lang="en-GB" sz="4800" dirty="0"/>
              <a:t>Meet Our Team!</a:t>
            </a:r>
          </a:p>
        </p:txBody>
      </p:sp>
      <p:pic>
        <p:nvPicPr>
          <p:cNvPr id="11" name="Picture 10">
            <a:extLst>
              <a:ext uri="{FF2B5EF4-FFF2-40B4-BE49-F238E27FC236}">
                <a16:creationId xmlns:a16="http://schemas.microsoft.com/office/drawing/2014/main" id="{7EA5F4E2-9BD5-4401-93B7-671B66CFAC50}"/>
              </a:ext>
            </a:extLst>
          </p:cNvPr>
          <p:cNvPicPr>
            <a:picLocks noChangeAspect="1"/>
          </p:cNvPicPr>
          <p:nvPr/>
        </p:nvPicPr>
        <p:blipFill rotWithShape="1">
          <a:blip r:embed="rId3">
            <a:extLst>
              <a:ext uri="{28A0092B-C50C-407E-A947-70E740481C1C}">
                <a14:useLocalDpi xmlns:a14="http://schemas.microsoft.com/office/drawing/2010/main" val="0"/>
              </a:ext>
            </a:extLst>
          </a:blip>
          <a:srcRect l="16345" t="10022" r="25419" b="27330"/>
          <a:stretch/>
        </p:blipFill>
        <p:spPr>
          <a:xfrm>
            <a:off x="263649" y="3195824"/>
            <a:ext cx="1486341" cy="2131891"/>
          </a:xfrm>
          <a:prstGeom prst="rect">
            <a:avLst/>
          </a:prstGeom>
        </p:spPr>
      </p:pic>
      <p:pic>
        <p:nvPicPr>
          <p:cNvPr id="13" name="Picture 12">
            <a:extLst>
              <a:ext uri="{FF2B5EF4-FFF2-40B4-BE49-F238E27FC236}">
                <a16:creationId xmlns:a16="http://schemas.microsoft.com/office/drawing/2014/main" id="{94EFD809-EE86-4BF8-97CD-CDC6FF8736C4}"/>
              </a:ext>
            </a:extLst>
          </p:cNvPr>
          <p:cNvPicPr>
            <a:picLocks noChangeAspect="1"/>
          </p:cNvPicPr>
          <p:nvPr/>
        </p:nvPicPr>
        <p:blipFill rotWithShape="1">
          <a:blip r:embed="rId4">
            <a:extLst>
              <a:ext uri="{28A0092B-C50C-407E-A947-70E740481C1C}">
                <a14:useLocalDpi xmlns:a14="http://schemas.microsoft.com/office/drawing/2010/main" val="0"/>
              </a:ext>
            </a:extLst>
          </a:blip>
          <a:srcRect l="16232" t="6548" r="14218" b="24657"/>
          <a:stretch/>
        </p:blipFill>
        <p:spPr>
          <a:xfrm>
            <a:off x="2011325" y="3819525"/>
            <a:ext cx="1596269" cy="2105025"/>
          </a:xfrm>
          <a:prstGeom prst="rect">
            <a:avLst/>
          </a:prstGeom>
        </p:spPr>
      </p:pic>
      <p:pic>
        <p:nvPicPr>
          <p:cNvPr id="15" name="Picture 14">
            <a:extLst>
              <a:ext uri="{FF2B5EF4-FFF2-40B4-BE49-F238E27FC236}">
                <a16:creationId xmlns:a16="http://schemas.microsoft.com/office/drawing/2014/main" id="{35A5153A-BB76-4944-A07B-5E8850239E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21924" y="1304925"/>
            <a:ext cx="1596269" cy="2128097"/>
          </a:xfrm>
          <a:prstGeom prst="rect">
            <a:avLst/>
          </a:prstGeom>
        </p:spPr>
      </p:pic>
      <p:pic>
        <p:nvPicPr>
          <p:cNvPr id="17" name="Picture 16">
            <a:extLst>
              <a:ext uri="{FF2B5EF4-FFF2-40B4-BE49-F238E27FC236}">
                <a16:creationId xmlns:a16="http://schemas.microsoft.com/office/drawing/2014/main" id="{C54B3D78-4C7E-4885-A07B-054E280BD489}"/>
              </a:ext>
            </a:extLst>
          </p:cNvPr>
          <p:cNvPicPr>
            <a:picLocks noChangeAspect="1"/>
          </p:cNvPicPr>
          <p:nvPr/>
        </p:nvPicPr>
        <p:blipFill rotWithShape="1">
          <a:blip r:embed="rId6">
            <a:extLst>
              <a:ext uri="{28A0092B-C50C-407E-A947-70E740481C1C}">
                <a14:useLocalDpi xmlns:a14="http://schemas.microsoft.com/office/drawing/2010/main" val="0"/>
              </a:ext>
            </a:extLst>
          </a:blip>
          <a:srcRect l="15934" t="4508" b="12632"/>
          <a:stretch/>
        </p:blipFill>
        <p:spPr>
          <a:xfrm>
            <a:off x="5719151" y="1643496"/>
            <a:ext cx="1601927" cy="2105025"/>
          </a:xfrm>
          <a:prstGeom prst="rect">
            <a:avLst/>
          </a:prstGeom>
        </p:spPr>
      </p:pic>
      <p:pic>
        <p:nvPicPr>
          <p:cNvPr id="19" name="Picture 18">
            <a:extLst>
              <a:ext uri="{FF2B5EF4-FFF2-40B4-BE49-F238E27FC236}">
                <a16:creationId xmlns:a16="http://schemas.microsoft.com/office/drawing/2014/main" id="{689C32DA-584D-46EE-98BA-DBFE35BC7292}"/>
              </a:ext>
            </a:extLst>
          </p:cNvPr>
          <p:cNvPicPr>
            <a:picLocks noChangeAspect="1"/>
          </p:cNvPicPr>
          <p:nvPr/>
        </p:nvPicPr>
        <p:blipFill rotWithShape="1">
          <a:blip r:embed="rId7">
            <a:extLst>
              <a:ext uri="{28A0092B-C50C-407E-A947-70E740481C1C}">
                <a14:useLocalDpi xmlns:a14="http://schemas.microsoft.com/office/drawing/2010/main" val="0"/>
              </a:ext>
            </a:extLst>
          </a:blip>
          <a:srcRect l="9300" t="6307" b="10216"/>
          <a:stretch/>
        </p:blipFill>
        <p:spPr>
          <a:xfrm>
            <a:off x="9295149" y="4512441"/>
            <a:ext cx="1715584" cy="2105024"/>
          </a:xfrm>
          <a:prstGeom prst="rect">
            <a:avLst/>
          </a:prstGeom>
        </p:spPr>
      </p:pic>
      <p:pic>
        <p:nvPicPr>
          <p:cNvPr id="21" name="Picture 20">
            <a:extLst>
              <a:ext uri="{FF2B5EF4-FFF2-40B4-BE49-F238E27FC236}">
                <a16:creationId xmlns:a16="http://schemas.microsoft.com/office/drawing/2014/main" id="{8A6E44D8-5C6F-4D97-BFA8-7E94367A3EA6}"/>
              </a:ext>
            </a:extLst>
          </p:cNvPr>
          <p:cNvPicPr>
            <a:picLocks noChangeAspect="1"/>
          </p:cNvPicPr>
          <p:nvPr/>
        </p:nvPicPr>
        <p:blipFill rotWithShape="1">
          <a:blip r:embed="rId8">
            <a:extLst>
              <a:ext uri="{28A0092B-C50C-407E-A947-70E740481C1C}">
                <a14:useLocalDpi xmlns:a14="http://schemas.microsoft.com/office/drawing/2010/main" val="0"/>
              </a:ext>
            </a:extLst>
          </a:blip>
          <a:srcRect l="22564" t="8452" r="6003" b="14725"/>
          <a:stretch/>
        </p:blipFill>
        <p:spPr>
          <a:xfrm>
            <a:off x="4552573" y="3364069"/>
            <a:ext cx="1601928" cy="2296743"/>
          </a:xfrm>
          <a:prstGeom prst="rect">
            <a:avLst/>
          </a:prstGeom>
        </p:spPr>
      </p:pic>
      <p:pic>
        <p:nvPicPr>
          <p:cNvPr id="22" name="Picture 6" descr="Dolphin PNG Clipart - Best WEB Clipart">
            <a:extLst>
              <a:ext uri="{FF2B5EF4-FFF2-40B4-BE49-F238E27FC236}">
                <a16:creationId xmlns:a16="http://schemas.microsoft.com/office/drawing/2014/main" id="{1979F1A5-4805-475B-975C-F3CE713855A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462918">
            <a:off x="6949551" y="3655427"/>
            <a:ext cx="1948162" cy="2679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9776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D4C92-C677-4C0B-B13C-44D7DB03921A}"/>
              </a:ext>
            </a:extLst>
          </p:cNvPr>
          <p:cNvSpPr txBox="1"/>
          <p:nvPr/>
        </p:nvSpPr>
        <p:spPr>
          <a:xfrm>
            <a:off x="3048000" y="1905506"/>
            <a:ext cx="6096000" cy="3046988"/>
          </a:xfrm>
          <a:prstGeom prst="rect">
            <a:avLst/>
          </a:prstGeom>
          <a:noFill/>
        </p:spPr>
        <p:txBody>
          <a:bodyPr wrap="square">
            <a:spAutoFit/>
          </a:bodyPr>
          <a:lstStyle/>
          <a:p>
            <a:pPr algn="ctr" fontAlgn="t"/>
            <a:r>
              <a:rPr lang="en-GB" sz="2400" b="0" i="0" dirty="0">
                <a:solidFill>
                  <a:srgbClr val="000000"/>
                </a:solidFill>
                <a:effectLst/>
                <a:latin typeface="Arial" panose="020B0604020202020204" pitchFamily="34" charset="0"/>
              </a:rPr>
              <a:t>Burton Primary School has high aspirations for all pupils identified as having SEND in our school. We strive to ensure that all pupils achieve their best, that they become confident individuals living fulfilling lives, and make a successful transition into adulthood, whether into employment, further or higher education or training.</a:t>
            </a:r>
            <a:endParaRPr lang="en-GB" sz="2400" b="0" i="0" dirty="0">
              <a:solidFill>
                <a:srgbClr val="000000"/>
              </a:solidFill>
              <a:effectLst/>
              <a:latin typeface="Open Sans" panose="020B0606030504020204" pitchFamily="34" charset="0"/>
            </a:endParaRPr>
          </a:p>
        </p:txBody>
      </p:sp>
      <p:sp>
        <p:nvSpPr>
          <p:cNvPr id="4" name="TextBox 3">
            <a:extLst>
              <a:ext uri="{FF2B5EF4-FFF2-40B4-BE49-F238E27FC236}">
                <a16:creationId xmlns:a16="http://schemas.microsoft.com/office/drawing/2014/main" id="{ED670D17-FC3F-4E45-8EDB-13CA597C7C87}"/>
              </a:ext>
            </a:extLst>
          </p:cNvPr>
          <p:cNvSpPr txBox="1"/>
          <p:nvPr/>
        </p:nvSpPr>
        <p:spPr>
          <a:xfrm>
            <a:off x="1133475" y="1333500"/>
            <a:ext cx="1339982" cy="369332"/>
          </a:xfrm>
          <a:prstGeom prst="rect">
            <a:avLst/>
          </a:prstGeom>
          <a:noFill/>
        </p:spPr>
        <p:txBody>
          <a:bodyPr wrap="none" rtlCol="0">
            <a:spAutoFit/>
          </a:bodyPr>
          <a:lstStyle/>
          <a:p>
            <a:r>
              <a:rPr lang="en-GB" dirty="0"/>
              <a:t>intervention</a:t>
            </a:r>
          </a:p>
        </p:txBody>
      </p:sp>
      <p:sp>
        <p:nvSpPr>
          <p:cNvPr id="5" name="TextBox 4">
            <a:extLst>
              <a:ext uri="{FF2B5EF4-FFF2-40B4-BE49-F238E27FC236}">
                <a16:creationId xmlns:a16="http://schemas.microsoft.com/office/drawing/2014/main" id="{FE886A99-1CCC-4AE7-B0D4-5029CC183912}"/>
              </a:ext>
            </a:extLst>
          </p:cNvPr>
          <p:cNvSpPr txBox="1"/>
          <p:nvPr/>
        </p:nvSpPr>
        <p:spPr>
          <a:xfrm>
            <a:off x="8229600" y="809625"/>
            <a:ext cx="918841" cy="369332"/>
          </a:xfrm>
          <a:prstGeom prst="rect">
            <a:avLst/>
          </a:prstGeom>
          <a:noFill/>
        </p:spPr>
        <p:txBody>
          <a:bodyPr wrap="none" rtlCol="0">
            <a:spAutoFit/>
          </a:bodyPr>
          <a:lstStyle/>
          <a:p>
            <a:r>
              <a:rPr lang="en-GB" dirty="0"/>
              <a:t>support</a:t>
            </a:r>
          </a:p>
        </p:txBody>
      </p:sp>
      <p:sp>
        <p:nvSpPr>
          <p:cNvPr id="6" name="TextBox 5">
            <a:extLst>
              <a:ext uri="{FF2B5EF4-FFF2-40B4-BE49-F238E27FC236}">
                <a16:creationId xmlns:a16="http://schemas.microsoft.com/office/drawing/2014/main" id="{B0650670-2E02-45A3-95F6-3CB3617A20D1}"/>
              </a:ext>
            </a:extLst>
          </p:cNvPr>
          <p:cNvSpPr txBox="1"/>
          <p:nvPr/>
        </p:nvSpPr>
        <p:spPr>
          <a:xfrm>
            <a:off x="942975" y="5514975"/>
            <a:ext cx="899798" cy="369332"/>
          </a:xfrm>
          <a:prstGeom prst="rect">
            <a:avLst/>
          </a:prstGeom>
          <a:noFill/>
        </p:spPr>
        <p:txBody>
          <a:bodyPr wrap="none" rtlCol="0">
            <a:spAutoFit/>
          </a:bodyPr>
          <a:lstStyle/>
          <a:p>
            <a:r>
              <a:rPr lang="en-GB" dirty="0"/>
              <a:t>nurture</a:t>
            </a:r>
          </a:p>
        </p:txBody>
      </p:sp>
      <p:sp>
        <p:nvSpPr>
          <p:cNvPr id="7" name="TextBox 6">
            <a:extLst>
              <a:ext uri="{FF2B5EF4-FFF2-40B4-BE49-F238E27FC236}">
                <a16:creationId xmlns:a16="http://schemas.microsoft.com/office/drawing/2014/main" id="{B731A94D-7061-465F-9C6F-08943E97AF88}"/>
              </a:ext>
            </a:extLst>
          </p:cNvPr>
          <p:cNvSpPr txBox="1"/>
          <p:nvPr/>
        </p:nvSpPr>
        <p:spPr>
          <a:xfrm>
            <a:off x="7538899" y="5372016"/>
            <a:ext cx="1028487" cy="369332"/>
          </a:xfrm>
          <a:prstGeom prst="rect">
            <a:avLst/>
          </a:prstGeom>
          <a:noFill/>
        </p:spPr>
        <p:txBody>
          <a:bodyPr wrap="none" rtlCol="0">
            <a:spAutoFit/>
          </a:bodyPr>
          <a:lstStyle/>
          <a:p>
            <a:r>
              <a:rPr lang="en-GB" dirty="0"/>
              <a:t>Life-skills</a:t>
            </a:r>
          </a:p>
        </p:txBody>
      </p:sp>
      <p:sp>
        <p:nvSpPr>
          <p:cNvPr id="8" name="TextBox 7">
            <a:extLst>
              <a:ext uri="{FF2B5EF4-FFF2-40B4-BE49-F238E27FC236}">
                <a16:creationId xmlns:a16="http://schemas.microsoft.com/office/drawing/2014/main" id="{2ECF3B28-8183-4D44-8B89-E44D67168016}"/>
              </a:ext>
            </a:extLst>
          </p:cNvPr>
          <p:cNvSpPr txBox="1"/>
          <p:nvPr/>
        </p:nvSpPr>
        <p:spPr>
          <a:xfrm>
            <a:off x="2794936" y="6088655"/>
            <a:ext cx="2163477" cy="369332"/>
          </a:xfrm>
          <a:prstGeom prst="rect">
            <a:avLst/>
          </a:prstGeom>
          <a:noFill/>
        </p:spPr>
        <p:txBody>
          <a:bodyPr wrap="none" rtlCol="0">
            <a:spAutoFit/>
          </a:bodyPr>
          <a:lstStyle/>
          <a:p>
            <a:r>
              <a:rPr lang="en-GB" dirty="0"/>
              <a:t>High quality teaching</a:t>
            </a:r>
          </a:p>
        </p:txBody>
      </p:sp>
      <p:sp>
        <p:nvSpPr>
          <p:cNvPr id="9" name="TextBox 8">
            <a:extLst>
              <a:ext uri="{FF2B5EF4-FFF2-40B4-BE49-F238E27FC236}">
                <a16:creationId xmlns:a16="http://schemas.microsoft.com/office/drawing/2014/main" id="{1A5A79EE-3353-4C1B-851D-7F528310D89C}"/>
              </a:ext>
            </a:extLst>
          </p:cNvPr>
          <p:cNvSpPr txBox="1"/>
          <p:nvPr/>
        </p:nvSpPr>
        <p:spPr>
          <a:xfrm>
            <a:off x="3876675" y="685800"/>
            <a:ext cx="1137043" cy="369332"/>
          </a:xfrm>
          <a:prstGeom prst="rect">
            <a:avLst/>
          </a:prstGeom>
          <a:noFill/>
        </p:spPr>
        <p:txBody>
          <a:bodyPr wrap="none" rtlCol="0">
            <a:spAutoFit/>
          </a:bodyPr>
          <a:lstStyle/>
          <a:p>
            <a:r>
              <a:rPr lang="en-GB" dirty="0"/>
              <a:t>teamwork</a:t>
            </a:r>
          </a:p>
        </p:txBody>
      </p:sp>
      <p:sp>
        <p:nvSpPr>
          <p:cNvPr id="10" name="TextBox 9">
            <a:extLst>
              <a:ext uri="{FF2B5EF4-FFF2-40B4-BE49-F238E27FC236}">
                <a16:creationId xmlns:a16="http://schemas.microsoft.com/office/drawing/2014/main" id="{F9666513-9E1D-4E25-A675-8C69E0D69E2B}"/>
              </a:ext>
            </a:extLst>
          </p:cNvPr>
          <p:cNvSpPr txBox="1"/>
          <p:nvPr/>
        </p:nvSpPr>
        <p:spPr>
          <a:xfrm>
            <a:off x="9734550" y="2857500"/>
            <a:ext cx="973087" cy="369332"/>
          </a:xfrm>
          <a:prstGeom prst="rect">
            <a:avLst/>
          </a:prstGeom>
          <a:noFill/>
        </p:spPr>
        <p:txBody>
          <a:bodyPr wrap="none" rtlCol="0">
            <a:spAutoFit/>
          </a:bodyPr>
          <a:lstStyle/>
          <a:p>
            <a:r>
              <a:rPr lang="en-GB" dirty="0"/>
              <a:t>listening</a:t>
            </a:r>
          </a:p>
        </p:txBody>
      </p:sp>
      <p:sp>
        <p:nvSpPr>
          <p:cNvPr id="11" name="TextBox 10">
            <a:extLst>
              <a:ext uri="{FF2B5EF4-FFF2-40B4-BE49-F238E27FC236}">
                <a16:creationId xmlns:a16="http://schemas.microsoft.com/office/drawing/2014/main" id="{7E665D9C-27FD-418E-A8E1-AE66CD14633D}"/>
              </a:ext>
            </a:extLst>
          </p:cNvPr>
          <p:cNvSpPr txBox="1"/>
          <p:nvPr/>
        </p:nvSpPr>
        <p:spPr>
          <a:xfrm>
            <a:off x="285750" y="3429000"/>
            <a:ext cx="987771" cy="369332"/>
          </a:xfrm>
          <a:prstGeom prst="rect">
            <a:avLst/>
          </a:prstGeom>
          <a:noFill/>
        </p:spPr>
        <p:txBody>
          <a:bodyPr wrap="none" rtlCol="0">
            <a:spAutoFit/>
          </a:bodyPr>
          <a:lstStyle/>
          <a:p>
            <a:r>
              <a:rPr lang="en-GB" dirty="0"/>
              <a:t>inspiring</a:t>
            </a:r>
          </a:p>
        </p:txBody>
      </p:sp>
      <p:sp>
        <p:nvSpPr>
          <p:cNvPr id="12" name="TextBox 11">
            <a:extLst>
              <a:ext uri="{FF2B5EF4-FFF2-40B4-BE49-F238E27FC236}">
                <a16:creationId xmlns:a16="http://schemas.microsoft.com/office/drawing/2014/main" id="{FEA7884F-5306-4640-AC7D-659DED964A0A}"/>
              </a:ext>
            </a:extLst>
          </p:cNvPr>
          <p:cNvSpPr txBox="1"/>
          <p:nvPr/>
        </p:nvSpPr>
        <p:spPr>
          <a:xfrm>
            <a:off x="10129421" y="1606858"/>
            <a:ext cx="824200" cy="369332"/>
          </a:xfrm>
          <a:prstGeom prst="rect">
            <a:avLst/>
          </a:prstGeom>
          <a:noFill/>
        </p:spPr>
        <p:txBody>
          <a:bodyPr wrap="none" rtlCol="0">
            <a:spAutoFit/>
          </a:bodyPr>
          <a:lstStyle/>
          <a:p>
            <a:r>
              <a:rPr lang="en-GB" dirty="0"/>
              <a:t>groups</a:t>
            </a:r>
          </a:p>
        </p:txBody>
      </p:sp>
      <p:sp>
        <p:nvSpPr>
          <p:cNvPr id="13" name="TextBox 12">
            <a:extLst>
              <a:ext uri="{FF2B5EF4-FFF2-40B4-BE49-F238E27FC236}">
                <a16:creationId xmlns:a16="http://schemas.microsoft.com/office/drawing/2014/main" id="{25239E5C-E8C3-4BB2-9711-24F456D54961}"/>
              </a:ext>
            </a:extLst>
          </p:cNvPr>
          <p:cNvSpPr txBox="1"/>
          <p:nvPr/>
        </p:nvSpPr>
        <p:spPr>
          <a:xfrm>
            <a:off x="942975" y="4518734"/>
            <a:ext cx="1193788" cy="369332"/>
          </a:xfrm>
          <a:prstGeom prst="rect">
            <a:avLst/>
          </a:prstGeom>
          <a:noFill/>
        </p:spPr>
        <p:txBody>
          <a:bodyPr wrap="none" rtlCol="0">
            <a:spAutoFit/>
          </a:bodyPr>
          <a:lstStyle/>
          <a:p>
            <a:r>
              <a:rPr lang="en-GB" dirty="0"/>
              <a:t>scaffolding</a:t>
            </a:r>
          </a:p>
        </p:txBody>
      </p:sp>
      <p:sp>
        <p:nvSpPr>
          <p:cNvPr id="14" name="TextBox 13">
            <a:extLst>
              <a:ext uri="{FF2B5EF4-FFF2-40B4-BE49-F238E27FC236}">
                <a16:creationId xmlns:a16="http://schemas.microsoft.com/office/drawing/2014/main" id="{D7139CA0-1316-4B3E-B5C6-C19842FCFD31}"/>
              </a:ext>
            </a:extLst>
          </p:cNvPr>
          <p:cNvSpPr txBox="1"/>
          <p:nvPr/>
        </p:nvSpPr>
        <p:spPr>
          <a:xfrm>
            <a:off x="9421663" y="5741348"/>
            <a:ext cx="1531958" cy="369332"/>
          </a:xfrm>
          <a:prstGeom prst="rect">
            <a:avLst/>
          </a:prstGeom>
          <a:noFill/>
        </p:spPr>
        <p:txBody>
          <a:bodyPr wrap="none" rtlCol="0">
            <a:spAutoFit/>
          </a:bodyPr>
          <a:lstStyle/>
          <a:p>
            <a:r>
              <a:rPr lang="en-GB" dirty="0"/>
              <a:t>differentiation</a:t>
            </a:r>
          </a:p>
        </p:txBody>
      </p:sp>
      <p:sp>
        <p:nvSpPr>
          <p:cNvPr id="15" name="TextBox 14">
            <a:extLst>
              <a:ext uri="{FF2B5EF4-FFF2-40B4-BE49-F238E27FC236}">
                <a16:creationId xmlns:a16="http://schemas.microsoft.com/office/drawing/2014/main" id="{37F5A707-33EA-46B7-BFD8-97C97240F050}"/>
              </a:ext>
            </a:extLst>
          </p:cNvPr>
          <p:cNvSpPr txBox="1"/>
          <p:nvPr/>
        </p:nvSpPr>
        <p:spPr>
          <a:xfrm>
            <a:off x="5725827" y="1178957"/>
            <a:ext cx="858120" cy="369332"/>
          </a:xfrm>
          <a:prstGeom prst="rect">
            <a:avLst/>
          </a:prstGeom>
          <a:noFill/>
        </p:spPr>
        <p:txBody>
          <a:bodyPr wrap="none" rtlCol="0">
            <a:spAutoFit/>
          </a:bodyPr>
          <a:lstStyle/>
          <a:p>
            <a:r>
              <a:rPr lang="en-GB" dirty="0"/>
              <a:t>diverse</a:t>
            </a:r>
          </a:p>
        </p:txBody>
      </p:sp>
      <p:sp>
        <p:nvSpPr>
          <p:cNvPr id="16" name="TextBox 15">
            <a:extLst>
              <a:ext uri="{FF2B5EF4-FFF2-40B4-BE49-F238E27FC236}">
                <a16:creationId xmlns:a16="http://schemas.microsoft.com/office/drawing/2014/main" id="{CA7799DB-A402-445D-A9E5-6F9068EBFE61}"/>
              </a:ext>
            </a:extLst>
          </p:cNvPr>
          <p:cNvSpPr txBox="1"/>
          <p:nvPr/>
        </p:nvSpPr>
        <p:spPr>
          <a:xfrm>
            <a:off x="1133475" y="2645546"/>
            <a:ext cx="775982" cy="369332"/>
          </a:xfrm>
          <a:prstGeom prst="rect">
            <a:avLst/>
          </a:prstGeom>
          <a:noFill/>
        </p:spPr>
        <p:txBody>
          <a:bodyPr wrap="none" rtlCol="0">
            <a:spAutoFit/>
          </a:bodyPr>
          <a:lstStyle/>
          <a:p>
            <a:r>
              <a:rPr lang="en-GB" dirty="0"/>
              <a:t>values</a:t>
            </a:r>
          </a:p>
        </p:txBody>
      </p:sp>
      <p:sp>
        <p:nvSpPr>
          <p:cNvPr id="17" name="TextBox 16">
            <a:extLst>
              <a:ext uri="{FF2B5EF4-FFF2-40B4-BE49-F238E27FC236}">
                <a16:creationId xmlns:a16="http://schemas.microsoft.com/office/drawing/2014/main" id="{13F47B7A-9A34-41D6-97CE-42F231BD30EE}"/>
              </a:ext>
            </a:extLst>
          </p:cNvPr>
          <p:cNvSpPr txBox="1"/>
          <p:nvPr/>
        </p:nvSpPr>
        <p:spPr>
          <a:xfrm>
            <a:off x="6241002" y="355107"/>
            <a:ext cx="1248740" cy="369332"/>
          </a:xfrm>
          <a:prstGeom prst="rect">
            <a:avLst/>
          </a:prstGeom>
          <a:noFill/>
        </p:spPr>
        <p:txBody>
          <a:bodyPr wrap="none" rtlCol="0">
            <a:spAutoFit/>
          </a:bodyPr>
          <a:lstStyle/>
          <a:p>
            <a:r>
              <a:rPr lang="en-GB" dirty="0"/>
              <a:t>community</a:t>
            </a:r>
          </a:p>
        </p:txBody>
      </p:sp>
      <p:sp>
        <p:nvSpPr>
          <p:cNvPr id="18" name="TextBox 17">
            <a:extLst>
              <a:ext uri="{FF2B5EF4-FFF2-40B4-BE49-F238E27FC236}">
                <a16:creationId xmlns:a16="http://schemas.microsoft.com/office/drawing/2014/main" id="{101E4A4E-69A6-421A-A725-BB7554B9F8C5}"/>
              </a:ext>
            </a:extLst>
          </p:cNvPr>
          <p:cNvSpPr txBox="1"/>
          <p:nvPr/>
        </p:nvSpPr>
        <p:spPr>
          <a:xfrm>
            <a:off x="9845336" y="4101483"/>
            <a:ext cx="908775" cy="369332"/>
          </a:xfrm>
          <a:prstGeom prst="rect">
            <a:avLst/>
          </a:prstGeom>
          <a:noFill/>
        </p:spPr>
        <p:txBody>
          <a:bodyPr wrap="none" rtlCol="0">
            <a:spAutoFit/>
          </a:bodyPr>
          <a:lstStyle/>
          <a:p>
            <a:r>
              <a:rPr lang="en-GB" dirty="0"/>
              <a:t>sensory</a:t>
            </a:r>
          </a:p>
        </p:txBody>
      </p:sp>
      <p:sp>
        <p:nvSpPr>
          <p:cNvPr id="19" name="TextBox 18">
            <a:extLst>
              <a:ext uri="{FF2B5EF4-FFF2-40B4-BE49-F238E27FC236}">
                <a16:creationId xmlns:a16="http://schemas.microsoft.com/office/drawing/2014/main" id="{71B72BF0-EE94-4867-98CA-7C53FCF54DC6}"/>
              </a:ext>
            </a:extLst>
          </p:cNvPr>
          <p:cNvSpPr txBox="1"/>
          <p:nvPr/>
        </p:nvSpPr>
        <p:spPr>
          <a:xfrm>
            <a:off x="541538" y="594804"/>
            <a:ext cx="676788" cy="369332"/>
          </a:xfrm>
          <a:prstGeom prst="rect">
            <a:avLst/>
          </a:prstGeom>
          <a:noFill/>
        </p:spPr>
        <p:txBody>
          <a:bodyPr wrap="none" rtlCol="0">
            <a:spAutoFit/>
          </a:bodyPr>
          <a:lstStyle/>
          <a:p>
            <a:r>
              <a:rPr lang="en-GB" dirty="0"/>
              <a:t>pride</a:t>
            </a:r>
          </a:p>
        </p:txBody>
      </p:sp>
      <p:sp>
        <p:nvSpPr>
          <p:cNvPr id="20" name="TextBox 19">
            <a:extLst>
              <a:ext uri="{FF2B5EF4-FFF2-40B4-BE49-F238E27FC236}">
                <a16:creationId xmlns:a16="http://schemas.microsoft.com/office/drawing/2014/main" id="{9264FBBC-AED2-4388-91C8-24ADF4D2F9CE}"/>
              </a:ext>
            </a:extLst>
          </p:cNvPr>
          <p:cNvSpPr txBox="1"/>
          <p:nvPr/>
        </p:nvSpPr>
        <p:spPr>
          <a:xfrm>
            <a:off x="9734550" y="809625"/>
            <a:ext cx="991938" cy="369332"/>
          </a:xfrm>
          <a:prstGeom prst="rect">
            <a:avLst/>
          </a:prstGeom>
          <a:noFill/>
        </p:spPr>
        <p:txBody>
          <a:bodyPr wrap="none" rtlCol="0">
            <a:spAutoFit/>
          </a:bodyPr>
          <a:lstStyle/>
          <a:p>
            <a:r>
              <a:rPr lang="en-GB" dirty="0"/>
              <a:t>inclusive</a:t>
            </a:r>
          </a:p>
        </p:txBody>
      </p:sp>
      <p:sp>
        <p:nvSpPr>
          <p:cNvPr id="21" name="TextBox 20">
            <a:extLst>
              <a:ext uri="{FF2B5EF4-FFF2-40B4-BE49-F238E27FC236}">
                <a16:creationId xmlns:a16="http://schemas.microsoft.com/office/drawing/2014/main" id="{6F01197B-12F7-4E38-95AB-18B68329A2D0}"/>
              </a:ext>
            </a:extLst>
          </p:cNvPr>
          <p:cNvSpPr txBox="1"/>
          <p:nvPr/>
        </p:nvSpPr>
        <p:spPr>
          <a:xfrm>
            <a:off x="2237173" y="5372016"/>
            <a:ext cx="740267" cy="369332"/>
          </a:xfrm>
          <a:prstGeom prst="rect">
            <a:avLst/>
          </a:prstGeom>
          <a:noFill/>
        </p:spPr>
        <p:txBody>
          <a:bodyPr wrap="none" rtlCol="0">
            <a:spAutoFit/>
          </a:bodyPr>
          <a:lstStyle/>
          <a:p>
            <a:r>
              <a:rPr lang="en-GB" dirty="0"/>
              <a:t>active</a:t>
            </a:r>
          </a:p>
        </p:txBody>
      </p:sp>
      <p:sp>
        <p:nvSpPr>
          <p:cNvPr id="22" name="TextBox 21">
            <a:extLst>
              <a:ext uri="{FF2B5EF4-FFF2-40B4-BE49-F238E27FC236}">
                <a16:creationId xmlns:a16="http://schemas.microsoft.com/office/drawing/2014/main" id="{D694F44D-46B5-42DC-ACEC-217FBAF8F36F}"/>
              </a:ext>
            </a:extLst>
          </p:cNvPr>
          <p:cNvSpPr txBox="1"/>
          <p:nvPr/>
        </p:nvSpPr>
        <p:spPr>
          <a:xfrm>
            <a:off x="6791417" y="6241002"/>
            <a:ext cx="1356140" cy="369332"/>
          </a:xfrm>
          <a:prstGeom prst="rect">
            <a:avLst/>
          </a:prstGeom>
          <a:noFill/>
        </p:spPr>
        <p:txBody>
          <a:bodyPr wrap="none" rtlCol="0">
            <a:spAutoFit/>
          </a:bodyPr>
          <a:lstStyle/>
          <a:p>
            <a:r>
              <a:rPr lang="en-GB" dirty="0"/>
              <a:t>engagement</a:t>
            </a:r>
          </a:p>
        </p:txBody>
      </p:sp>
      <p:sp>
        <p:nvSpPr>
          <p:cNvPr id="23" name="TextBox 22">
            <a:extLst>
              <a:ext uri="{FF2B5EF4-FFF2-40B4-BE49-F238E27FC236}">
                <a16:creationId xmlns:a16="http://schemas.microsoft.com/office/drawing/2014/main" id="{4A587E65-FF15-4845-9BFA-4A9015B30DBC}"/>
              </a:ext>
            </a:extLst>
          </p:cNvPr>
          <p:cNvSpPr txBox="1"/>
          <p:nvPr/>
        </p:nvSpPr>
        <p:spPr>
          <a:xfrm>
            <a:off x="259230" y="6207256"/>
            <a:ext cx="1133644" cy="369332"/>
          </a:xfrm>
          <a:prstGeom prst="rect">
            <a:avLst/>
          </a:prstGeom>
          <a:noFill/>
        </p:spPr>
        <p:txBody>
          <a:bodyPr wrap="none" rtlCol="0">
            <a:spAutoFit/>
          </a:bodyPr>
          <a:lstStyle/>
          <a:p>
            <a:r>
              <a:rPr lang="en-GB" dirty="0"/>
              <a:t>friendship</a:t>
            </a:r>
          </a:p>
        </p:txBody>
      </p:sp>
      <p:sp>
        <p:nvSpPr>
          <p:cNvPr id="24" name="TextBox 23">
            <a:extLst>
              <a:ext uri="{FF2B5EF4-FFF2-40B4-BE49-F238E27FC236}">
                <a16:creationId xmlns:a16="http://schemas.microsoft.com/office/drawing/2014/main" id="{F58AD793-10C4-4540-BDF9-A6E87BEE6547}"/>
              </a:ext>
            </a:extLst>
          </p:cNvPr>
          <p:cNvSpPr txBox="1"/>
          <p:nvPr/>
        </p:nvSpPr>
        <p:spPr>
          <a:xfrm>
            <a:off x="3876675" y="5255581"/>
            <a:ext cx="1387046" cy="369332"/>
          </a:xfrm>
          <a:prstGeom prst="rect">
            <a:avLst/>
          </a:prstGeom>
          <a:noFill/>
        </p:spPr>
        <p:txBody>
          <a:bodyPr wrap="none" rtlCol="0">
            <a:spAutoFit/>
          </a:bodyPr>
          <a:lstStyle/>
          <a:p>
            <a:r>
              <a:rPr lang="en-GB" dirty="0"/>
              <a:t>relationships</a:t>
            </a:r>
          </a:p>
        </p:txBody>
      </p:sp>
    </p:spTree>
    <p:extLst>
      <p:ext uri="{BB962C8B-B14F-4D97-AF65-F5344CB8AC3E}">
        <p14:creationId xmlns:p14="http://schemas.microsoft.com/office/powerpoint/2010/main" val="1206539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8D80F1F-87B4-4B60-9DF1-E1E0091943D0}"/>
              </a:ext>
            </a:extLst>
          </p:cNvPr>
          <p:cNvPicPr>
            <a:picLocks noChangeAspect="1"/>
          </p:cNvPicPr>
          <p:nvPr/>
        </p:nvPicPr>
        <p:blipFill rotWithShape="1">
          <a:blip r:embed="rId2"/>
          <a:srcRect l="5234" t="10416" r="18593" b="6528"/>
          <a:stretch/>
        </p:blipFill>
        <p:spPr>
          <a:xfrm>
            <a:off x="1452562" y="238124"/>
            <a:ext cx="9286875" cy="5695951"/>
          </a:xfrm>
          <a:prstGeom prst="rect">
            <a:avLst/>
          </a:prstGeom>
        </p:spPr>
      </p:pic>
      <p:sp>
        <p:nvSpPr>
          <p:cNvPr id="5" name="TextBox 4">
            <a:extLst>
              <a:ext uri="{FF2B5EF4-FFF2-40B4-BE49-F238E27FC236}">
                <a16:creationId xmlns:a16="http://schemas.microsoft.com/office/drawing/2014/main" id="{33D2501C-9999-4891-BDDD-B08B28054D27}"/>
              </a:ext>
            </a:extLst>
          </p:cNvPr>
          <p:cNvSpPr txBox="1"/>
          <p:nvPr/>
        </p:nvSpPr>
        <p:spPr>
          <a:xfrm>
            <a:off x="4200525" y="6149459"/>
            <a:ext cx="6096000" cy="369332"/>
          </a:xfrm>
          <a:prstGeom prst="rect">
            <a:avLst/>
          </a:prstGeom>
          <a:noFill/>
        </p:spPr>
        <p:txBody>
          <a:bodyPr wrap="square">
            <a:spAutoFit/>
          </a:bodyPr>
          <a:lstStyle/>
          <a:p>
            <a:r>
              <a:rPr lang="en-GB" dirty="0"/>
              <a:t>https://www.burtonschool.co.uk/</a:t>
            </a:r>
          </a:p>
        </p:txBody>
      </p:sp>
    </p:spTree>
    <p:extLst>
      <p:ext uri="{BB962C8B-B14F-4D97-AF65-F5344CB8AC3E}">
        <p14:creationId xmlns:p14="http://schemas.microsoft.com/office/powerpoint/2010/main" val="3865427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40482FB-B1CE-43AB-BC1D-43CAFE24A330}"/>
              </a:ext>
            </a:extLst>
          </p:cNvPr>
          <p:cNvSpPr txBox="1"/>
          <p:nvPr/>
        </p:nvSpPr>
        <p:spPr>
          <a:xfrm>
            <a:off x="2531701" y="6066056"/>
            <a:ext cx="1423980" cy="646331"/>
          </a:xfrm>
          <a:prstGeom prst="rect">
            <a:avLst/>
          </a:prstGeom>
          <a:noFill/>
        </p:spPr>
        <p:txBody>
          <a:bodyPr wrap="none" rtlCol="0">
            <a:spAutoFit/>
          </a:bodyPr>
          <a:lstStyle/>
          <a:p>
            <a:r>
              <a:rPr lang="en-GB" dirty="0"/>
              <a:t>Mrs McDavid</a:t>
            </a:r>
          </a:p>
          <a:p>
            <a:r>
              <a:rPr lang="en-GB" dirty="0"/>
              <a:t>ELSA</a:t>
            </a:r>
          </a:p>
        </p:txBody>
      </p:sp>
      <p:sp>
        <p:nvSpPr>
          <p:cNvPr id="7" name="TextBox 6">
            <a:extLst>
              <a:ext uri="{FF2B5EF4-FFF2-40B4-BE49-F238E27FC236}">
                <a16:creationId xmlns:a16="http://schemas.microsoft.com/office/drawing/2014/main" id="{D28005A8-EEA7-423F-9716-9EA2A95B6302}"/>
              </a:ext>
            </a:extLst>
          </p:cNvPr>
          <p:cNvSpPr txBox="1"/>
          <p:nvPr/>
        </p:nvSpPr>
        <p:spPr>
          <a:xfrm>
            <a:off x="368968" y="6100699"/>
            <a:ext cx="1734706" cy="646331"/>
          </a:xfrm>
          <a:prstGeom prst="rect">
            <a:avLst/>
          </a:prstGeom>
          <a:noFill/>
        </p:spPr>
        <p:txBody>
          <a:bodyPr wrap="none" rtlCol="0">
            <a:spAutoFit/>
          </a:bodyPr>
          <a:lstStyle/>
          <a:p>
            <a:r>
              <a:rPr lang="en-GB" dirty="0"/>
              <a:t>Miss Pope</a:t>
            </a:r>
          </a:p>
          <a:p>
            <a:r>
              <a:rPr lang="en-GB" dirty="0"/>
              <a:t>Pastoral Support</a:t>
            </a:r>
          </a:p>
        </p:txBody>
      </p:sp>
      <p:pic>
        <p:nvPicPr>
          <p:cNvPr id="15" name="Picture 14">
            <a:extLst>
              <a:ext uri="{FF2B5EF4-FFF2-40B4-BE49-F238E27FC236}">
                <a16:creationId xmlns:a16="http://schemas.microsoft.com/office/drawing/2014/main" id="{35A5153A-BB76-4944-A07B-5E8850239E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913" y="3887564"/>
            <a:ext cx="1638761" cy="2128097"/>
          </a:xfrm>
          <a:prstGeom prst="rect">
            <a:avLst/>
          </a:prstGeom>
        </p:spPr>
      </p:pic>
      <p:pic>
        <p:nvPicPr>
          <p:cNvPr id="19" name="Picture 18">
            <a:extLst>
              <a:ext uri="{FF2B5EF4-FFF2-40B4-BE49-F238E27FC236}">
                <a16:creationId xmlns:a16="http://schemas.microsoft.com/office/drawing/2014/main" id="{689C32DA-584D-46EE-98BA-DBFE35BC7292}"/>
              </a:ext>
            </a:extLst>
          </p:cNvPr>
          <p:cNvPicPr>
            <a:picLocks noChangeAspect="1"/>
          </p:cNvPicPr>
          <p:nvPr/>
        </p:nvPicPr>
        <p:blipFill rotWithShape="1">
          <a:blip r:embed="rId3">
            <a:extLst>
              <a:ext uri="{28A0092B-C50C-407E-A947-70E740481C1C}">
                <a14:useLocalDpi xmlns:a14="http://schemas.microsoft.com/office/drawing/2010/main" val="0"/>
              </a:ext>
            </a:extLst>
          </a:blip>
          <a:srcRect l="9300" t="6307" b="10216"/>
          <a:stretch/>
        </p:blipFill>
        <p:spPr>
          <a:xfrm>
            <a:off x="2631056" y="3910637"/>
            <a:ext cx="1715584" cy="2105024"/>
          </a:xfrm>
          <a:prstGeom prst="rect">
            <a:avLst/>
          </a:prstGeom>
        </p:spPr>
      </p:pic>
      <p:pic>
        <p:nvPicPr>
          <p:cNvPr id="8196" name="Picture 4" descr="What is pastoral care?">
            <a:extLst>
              <a:ext uri="{FF2B5EF4-FFF2-40B4-BE49-F238E27FC236}">
                <a16:creationId xmlns:a16="http://schemas.microsoft.com/office/drawing/2014/main" id="{CB59B384-AB82-4215-B51F-E566464D20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6721" y="2735178"/>
            <a:ext cx="6534150" cy="401955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Pastoral Care - Rushey Mead Primary School">
            <a:extLst>
              <a:ext uri="{FF2B5EF4-FFF2-40B4-BE49-F238E27FC236}">
                <a16:creationId xmlns:a16="http://schemas.microsoft.com/office/drawing/2014/main" id="{09492580-5C28-481C-AB15-86932D19F57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5019" t="20750" r="21056" b="12981"/>
          <a:stretch/>
        </p:blipFill>
        <p:spPr bwMode="auto">
          <a:xfrm>
            <a:off x="107047" y="110970"/>
            <a:ext cx="3994436" cy="3275861"/>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Pastoral Care — Godalming Minster">
            <a:extLst>
              <a:ext uri="{FF2B5EF4-FFF2-40B4-BE49-F238E27FC236}">
                <a16:creationId xmlns:a16="http://schemas.microsoft.com/office/drawing/2014/main" id="{0510E022-A9A7-4D9F-B82E-BF289C07E55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6434" b="5827"/>
          <a:stretch/>
        </p:blipFill>
        <p:spPr bwMode="auto">
          <a:xfrm>
            <a:off x="5015593" y="0"/>
            <a:ext cx="7176407" cy="2735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597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A49D5866-9761-4725-80B6-C34D0F7166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6060" y="397242"/>
            <a:ext cx="6820208" cy="385090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olphin PNG Clipart - Best WEB Clipart">
            <a:extLst>
              <a:ext uri="{FF2B5EF4-FFF2-40B4-BE49-F238E27FC236}">
                <a16:creationId xmlns:a16="http://schemas.microsoft.com/office/drawing/2014/main" id="{B1BADAAA-439C-4024-AC10-3B26F1E0E1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309" y="571500"/>
            <a:ext cx="2673231" cy="36766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C8BFCC2-5A32-40FB-BCC6-1619230D1B22}"/>
              </a:ext>
            </a:extLst>
          </p:cNvPr>
          <p:cNvSpPr txBox="1"/>
          <p:nvPr/>
        </p:nvSpPr>
        <p:spPr>
          <a:xfrm>
            <a:off x="933635" y="5105718"/>
            <a:ext cx="10324730" cy="1569660"/>
          </a:xfrm>
          <a:prstGeom prst="rect">
            <a:avLst/>
          </a:prstGeom>
          <a:noFill/>
        </p:spPr>
        <p:txBody>
          <a:bodyPr wrap="square">
            <a:spAutoFit/>
          </a:bodyPr>
          <a:lstStyle/>
          <a:p>
            <a:pPr algn="ctr"/>
            <a:r>
              <a:rPr lang="en-GB" sz="2400" b="1" i="0" dirty="0">
                <a:solidFill>
                  <a:srgbClr val="180D3B"/>
                </a:solidFill>
                <a:effectLst/>
                <a:latin typeface="Quicksand"/>
              </a:rPr>
              <a:t>How does Thrive work?</a:t>
            </a:r>
          </a:p>
          <a:p>
            <a:pPr algn="ctr"/>
            <a:r>
              <a:rPr lang="en-GB" sz="2400" i="0" dirty="0">
                <a:solidFill>
                  <a:srgbClr val="180D3B"/>
                </a:solidFill>
                <a:effectLst/>
                <a:latin typeface="Quicksand"/>
              </a:rPr>
              <a:t>Thrive offers a trauma-informed</a:t>
            </a:r>
            <a:r>
              <a:rPr lang="en-GB" sz="2400" dirty="0">
                <a:solidFill>
                  <a:srgbClr val="180D3B"/>
                </a:solidFill>
                <a:latin typeface="Quicksand"/>
              </a:rPr>
              <a:t> approach </a:t>
            </a:r>
            <a:r>
              <a:rPr lang="en-GB" sz="2400" i="0" dirty="0">
                <a:solidFill>
                  <a:srgbClr val="180D3B"/>
                </a:solidFill>
                <a:effectLst/>
                <a:latin typeface="Quicksand"/>
              </a:rPr>
              <a:t>to improving the mental health and wellbeing of children and young people, boosting young people’s self-awareness and resilience every day.</a:t>
            </a:r>
          </a:p>
        </p:txBody>
      </p:sp>
    </p:spTree>
    <p:extLst>
      <p:ext uri="{BB962C8B-B14F-4D97-AF65-F5344CB8AC3E}">
        <p14:creationId xmlns:p14="http://schemas.microsoft.com/office/powerpoint/2010/main" val="116426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gency Advice | Burton Borough School">
            <a:extLst>
              <a:ext uri="{FF2B5EF4-FFF2-40B4-BE49-F238E27FC236}">
                <a16:creationId xmlns:a16="http://schemas.microsoft.com/office/drawing/2014/main" id="{03234945-E6D5-46EC-BAC2-1E2C484A87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3542" y="408373"/>
            <a:ext cx="9572726" cy="6021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797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83BB29-CEDE-4C81-9C5F-6EED6E789AD9}"/>
              </a:ext>
            </a:extLst>
          </p:cNvPr>
          <p:cNvSpPr txBox="1"/>
          <p:nvPr/>
        </p:nvSpPr>
        <p:spPr>
          <a:xfrm>
            <a:off x="304800" y="390841"/>
            <a:ext cx="11887200" cy="6336478"/>
          </a:xfrm>
          <a:prstGeom prst="rect">
            <a:avLst/>
          </a:prstGeom>
          <a:noFill/>
        </p:spPr>
        <p:txBody>
          <a:bodyPr wrap="square">
            <a:spAutoFit/>
          </a:bodyPr>
          <a:lstStyle/>
          <a:p>
            <a:pPr>
              <a:lnSpc>
                <a:spcPct val="115000"/>
              </a:lnSpc>
              <a:spcBef>
                <a:spcPts val="1800"/>
              </a:spcBef>
              <a:spcAft>
                <a:spcPts val="1000"/>
              </a:spcAft>
            </a:pPr>
            <a:r>
              <a:rPr lang="en-GB" sz="2000" b="1"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The Graduated Response in school</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800"/>
              </a:spcBef>
              <a:spcAft>
                <a:spcPts val="1000"/>
              </a:spcAft>
            </a:pPr>
            <a:r>
              <a:rPr lang="en-GB" sz="1600" b="1"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Assess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500"/>
              </a:spcBef>
              <a:spcAft>
                <a:spcPts val="1000"/>
              </a:spcAf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Gather background information on the child to give a holistic picture as well as a clear analysis of their needs.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parental concerns</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involvement from other professionals</a:t>
            </a:r>
            <a:endParaRPr lang="en-GB" sz="1200" dirty="0">
              <a:solidFill>
                <a:srgbClr val="0B0C0C"/>
              </a:solidFill>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preferred learning styles</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dirty="0">
                <a:solidFill>
                  <a:srgbClr val="0B0C0C"/>
                </a:solidFill>
                <a:latin typeface="Roboto" panose="02000000000000000000" pitchFamily="2" charset="0"/>
                <a:ea typeface="Times New Roman" panose="02020603050405020304" pitchFamily="18" charset="0"/>
                <a:cs typeface="Times New Roman" panose="02020603050405020304" pitchFamily="18" charset="0"/>
              </a:rPr>
              <a:t>o</a:t>
            </a: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bservations, tracking or assessment</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800"/>
              </a:spcBef>
              <a:spcAft>
                <a:spcPts val="1000"/>
              </a:spcAft>
            </a:pPr>
            <a:r>
              <a:rPr lang="en-GB" sz="1600" b="1"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Plan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500"/>
              </a:spcBef>
              <a:spcAft>
                <a:spcPts val="1000"/>
              </a:spcAf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Identify key outcomes in response to identified needs – Learning Plans</a:t>
            </a:r>
            <a:r>
              <a:rPr lang="en-GB" dirty="0">
                <a:solidFill>
                  <a:srgbClr val="0B0C0C"/>
                </a:solidFill>
                <a:latin typeface="Roboto" panose="02000000000000000000" pitchFamily="2" charset="0"/>
                <a:ea typeface="Times New Roman" panose="02020603050405020304" pitchFamily="18" charset="0"/>
                <a:cs typeface="Times New Roman" panose="02020603050405020304" pitchFamily="18" charset="0"/>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focus on small step targets (with parents and child involvement)</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recommendations from others involved </a:t>
            </a: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environment and routines and any possible sensory factors</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800"/>
              </a:spcBef>
              <a:spcAft>
                <a:spcPts val="1000"/>
              </a:spcAft>
            </a:pP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8" name="Picture 2" descr="Training materials for teachers of learners with severe, profound and  complex learning difficulties: level B">
            <a:extLst>
              <a:ext uri="{FF2B5EF4-FFF2-40B4-BE49-F238E27FC236}">
                <a16:creationId xmlns:a16="http://schemas.microsoft.com/office/drawing/2014/main" id="{49E65EA1-DBE9-4906-A641-0CC3CA6096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68" t="12205" r="4593" b="20278"/>
          <a:stretch/>
        </p:blipFill>
        <p:spPr bwMode="auto">
          <a:xfrm>
            <a:off x="8043170" y="3279079"/>
            <a:ext cx="4057096" cy="3492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716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A0AE325-55CB-4D85-B610-1C9561E74CD0}"/>
              </a:ext>
            </a:extLst>
          </p:cNvPr>
          <p:cNvSpPr txBox="1"/>
          <p:nvPr/>
        </p:nvSpPr>
        <p:spPr>
          <a:xfrm>
            <a:off x="295924" y="371137"/>
            <a:ext cx="11138516" cy="6282810"/>
          </a:xfrm>
          <a:prstGeom prst="rect">
            <a:avLst/>
          </a:prstGeom>
          <a:noFill/>
        </p:spPr>
        <p:txBody>
          <a:bodyPr wrap="square">
            <a:spAutoFit/>
          </a:bodyPr>
          <a:lstStyle/>
          <a:p>
            <a:pPr>
              <a:lnSpc>
                <a:spcPct val="115000"/>
              </a:lnSpc>
              <a:spcBef>
                <a:spcPts val="1800"/>
              </a:spcBef>
              <a:spcAft>
                <a:spcPts val="1000"/>
              </a:spcAft>
            </a:pPr>
            <a:r>
              <a:rPr lang="en-GB" sz="1600" b="1"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Do</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500"/>
              </a:spcBef>
              <a:spcAft>
                <a:spcPts val="1000"/>
              </a:spcAf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Implement a Learning Plan (alongside Quality First Teaching) so that: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all staff to know the targets and outcomes </a:t>
            </a:r>
            <a:r>
              <a:rPr lang="en-GB" dirty="0">
                <a:solidFill>
                  <a:srgbClr val="0B0C0C"/>
                </a:solidFill>
                <a:latin typeface="Roboto" panose="02000000000000000000" pitchFamily="2" charset="0"/>
                <a:ea typeface="Times New Roman" panose="02020603050405020304" pitchFamily="18" charset="0"/>
                <a:cs typeface="Times New Roman" panose="02020603050405020304" pitchFamily="18" charset="0"/>
              </a:rPr>
              <a:t>the child is</a:t>
            </a: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 working towards</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whole team approach - all staff to be familiar with the interventions, strategies and provision </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record progress throughout, making notes to aid review</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800"/>
              </a:spcBef>
              <a:spcAft>
                <a:spcPts val="1000"/>
              </a:spcAft>
            </a:pPr>
            <a:r>
              <a:rPr lang="en-GB" sz="1600" b="1"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Review</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500"/>
              </a:spcBef>
              <a:spcAft>
                <a:spcPts val="1000"/>
              </a:spcAf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Review the targets and provision in place, think about: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Has the child been able to achieve the targets/outcomes identified?</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Have the targets been appropriate?</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Has the family been able to engage at home?</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Does the rate of progress still raise concern?</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Has provision been effective?</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Are there changes needed? How are these going to be achieved?</a:t>
            </a:r>
            <a:endParaRPr lang="en-GB" sz="1200" dirty="0">
              <a:solidFill>
                <a:srgbClr val="0B0C0C"/>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600"/>
              </a:spcAft>
              <a:buSzPts val="1000"/>
              <a:buFont typeface="Symbol" panose="05050102010706020507" pitchFamily="18" charset="2"/>
              <a:buChar char=""/>
              <a:tabLst>
                <a:tab pos="457200" algn="l"/>
              </a:tabLst>
            </a:pPr>
            <a:r>
              <a:rPr lang="en-GB" sz="1800" dirty="0">
                <a:solidFill>
                  <a:srgbClr val="0B0C0C"/>
                </a:solidFill>
                <a:effectLst/>
                <a:latin typeface="Roboto" panose="02000000000000000000" pitchFamily="2" charset="0"/>
                <a:ea typeface="Times New Roman" panose="02020603050405020304" pitchFamily="18" charset="0"/>
                <a:cs typeface="Times New Roman" panose="02020603050405020304" pitchFamily="18" charset="0"/>
              </a:rPr>
              <a:t>Revisit any assessment tools regularly to inform reviews</a:t>
            </a:r>
            <a:endParaRPr lang="en-GB" dirty="0"/>
          </a:p>
        </p:txBody>
      </p:sp>
      <p:pic>
        <p:nvPicPr>
          <p:cNvPr id="5" name="Picture 2" descr="Training materials for teachers of learners with severe, profound and  complex learning difficulties: level B">
            <a:extLst>
              <a:ext uri="{FF2B5EF4-FFF2-40B4-BE49-F238E27FC236}">
                <a16:creationId xmlns:a16="http://schemas.microsoft.com/office/drawing/2014/main" id="{8DC8E235-4ED1-41BD-A24D-37C7156BEA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068" t="12205" r="4593" b="20278"/>
          <a:stretch/>
        </p:blipFill>
        <p:spPr bwMode="auto">
          <a:xfrm>
            <a:off x="8043170" y="3279079"/>
            <a:ext cx="4057096" cy="3492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199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03E22FC-E020-4FA3-B09B-5FD68A669712}"/>
              </a:ext>
            </a:extLst>
          </p:cNvPr>
          <p:cNvGraphicFramePr>
            <a:graphicFrameLocks noGrp="1"/>
          </p:cNvGraphicFramePr>
          <p:nvPr>
            <p:extLst>
              <p:ext uri="{D42A27DB-BD31-4B8C-83A1-F6EECF244321}">
                <p14:modId xmlns:p14="http://schemas.microsoft.com/office/powerpoint/2010/main" val="2813094502"/>
              </p:ext>
            </p:extLst>
          </p:nvPr>
        </p:nvGraphicFramePr>
        <p:xfrm>
          <a:off x="316670" y="1562805"/>
          <a:ext cx="8217730" cy="4459302"/>
        </p:xfrm>
        <a:graphic>
          <a:graphicData uri="http://schemas.openxmlformats.org/drawingml/2006/table">
            <a:tbl>
              <a:tblPr firstRow="1" firstCol="1" bandRow="1">
                <a:tableStyleId>{5C22544A-7EE6-4342-B048-85BDC9FD1C3A}</a:tableStyleId>
              </a:tblPr>
              <a:tblGrid>
                <a:gridCol w="2155596">
                  <a:extLst>
                    <a:ext uri="{9D8B030D-6E8A-4147-A177-3AD203B41FA5}">
                      <a16:colId xmlns:a16="http://schemas.microsoft.com/office/drawing/2014/main" val="306916329"/>
                    </a:ext>
                  </a:extLst>
                </a:gridCol>
                <a:gridCol w="2071742">
                  <a:extLst>
                    <a:ext uri="{9D8B030D-6E8A-4147-A177-3AD203B41FA5}">
                      <a16:colId xmlns:a16="http://schemas.microsoft.com/office/drawing/2014/main" val="3272340328"/>
                    </a:ext>
                  </a:extLst>
                </a:gridCol>
                <a:gridCol w="3990392">
                  <a:extLst>
                    <a:ext uri="{9D8B030D-6E8A-4147-A177-3AD203B41FA5}">
                      <a16:colId xmlns:a16="http://schemas.microsoft.com/office/drawing/2014/main" val="3110681115"/>
                    </a:ext>
                  </a:extLst>
                </a:gridCol>
              </a:tblGrid>
              <a:tr h="743217">
                <a:tc>
                  <a:txBody>
                    <a:bodyPr/>
                    <a:lstStyle/>
                    <a:p>
                      <a:pPr>
                        <a:lnSpc>
                          <a:spcPct val="115000"/>
                        </a:lnSpc>
                        <a:spcBef>
                          <a:spcPts val="300"/>
                        </a:spcBef>
                        <a:spcAft>
                          <a:spcPts val="300"/>
                        </a:spcAft>
                      </a:pPr>
                      <a:r>
                        <a:rPr lang="en-GB" sz="1400" dirty="0">
                          <a:effectLst/>
                        </a:rPr>
                        <a:t>Wednesday 16</a:t>
                      </a:r>
                      <a:r>
                        <a:rPr lang="en-GB" sz="1400" baseline="30000" dirty="0">
                          <a:effectLst/>
                        </a:rPr>
                        <a:t>th</a:t>
                      </a:r>
                      <a:r>
                        <a:rPr lang="en-GB" sz="1400" dirty="0">
                          <a:effectLst/>
                        </a:rPr>
                        <a:t> October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Meet the Team!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Meet and chat to our School Inclusion Team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20325992"/>
                  </a:ext>
                </a:extLst>
              </a:tr>
              <a:tr h="743217">
                <a:tc>
                  <a:txBody>
                    <a:bodyPr/>
                    <a:lstStyle/>
                    <a:p>
                      <a:pPr>
                        <a:lnSpc>
                          <a:spcPct val="115000"/>
                        </a:lnSpc>
                        <a:spcBef>
                          <a:spcPts val="300"/>
                        </a:spcBef>
                        <a:spcAft>
                          <a:spcPts val="300"/>
                        </a:spcAft>
                      </a:pPr>
                      <a:r>
                        <a:rPr lang="en-GB" sz="1400">
                          <a:effectLst/>
                        </a:rPr>
                        <a:t>Wednesday 23</a:t>
                      </a:r>
                      <a:r>
                        <a:rPr lang="en-GB" sz="1400" baseline="30000">
                          <a:effectLst/>
                        </a:rPr>
                        <a:t>rd</a:t>
                      </a:r>
                      <a:r>
                        <a:rPr lang="en-GB" sz="1400">
                          <a:effectLst/>
                        </a:rPr>
                        <a:t> October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Information Share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spcBef>
                          <a:spcPts val="300"/>
                        </a:spcBef>
                        <a:spcAft>
                          <a:spcPts val="300"/>
                        </a:spcAft>
                      </a:pPr>
                      <a:r>
                        <a:rPr lang="en-GB" sz="1400" dirty="0">
                          <a:effectLst/>
                        </a:rPr>
                        <a:t>Emotion Coaching led by Gill Oldfield (SEMH Outreach Teacher)</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175121567"/>
                  </a:ext>
                </a:extLst>
              </a:tr>
              <a:tr h="743217">
                <a:tc>
                  <a:txBody>
                    <a:bodyPr/>
                    <a:lstStyle/>
                    <a:p>
                      <a:pPr>
                        <a:lnSpc>
                          <a:spcPct val="115000"/>
                        </a:lnSpc>
                        <a:spcBef>
                          <a:spcPts val="300"/>
                        </a:spcBef>
                        <a:spcAft>
                          <a:spcPts val="300"/>
                        </a:spcAft>
                      </a:pPr>
                      <a:r>
                        <a:rPr lang="en-GB" sz="1400">
                          <a:effectLst/>
                        </a:rPr>
                        <a:t>Wednesday 6</a:t>
                      </a:r>
                      <a:r>
                        <a:rPr lang="en-GB" sz="1400" baseline="30000">
                          <a:effectLst/>
                        </a:rPr>
                        <a:t>th</a:t>
                      </a:r>
                      <a:r>
                        <a:rPr lang="en-GB" sz="1400">
                          <a:effectLst/>
                        </a:rPr>
                        <a:t> November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Chill and Chat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A relaxed opportunity to come and have a chat and a cup of tea with other parents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95045650"/>
                  </a:ext>
                </a:extLst>
              </a:tr>
              <a:tr h="743217">
                <a:tc>
                  <a:txBody>
                    <a:bodyPr/>
                    <a:lstStyle/>
                    <a:p>
                      <a:pPr>
                        <a:lnSpc>
                          <a:spcPct val="115000"/>
                        </a:lnSpc>
                        <a:spcBef>
                          <a:spcPts val="300"/>
                        </a:spcBef>
                        <a:spcAft>
                          <a:spcPts val="300"/>
                        </a:spcAft>
                      </a:pPr>
                      <a:r>
                        <a:rPr lang="en-GB" sz="1400">
                          <a:effectLst/>
                        </a:rPr>
                        <a:t>Wednesday 13</a:t>
                      </a:r>
                      <a:r>
                        <a:rPr lang="en-GB" sz="1400" baseline="30000">
                          <a:effectLst/>
                        </a:rPr>
                        <a:t>th</a:t>
                      </a:r>
                      <a:r>
                        <a:rPr lang="en-GB" sz="1400">
                          <a:effectLst/>
                        </a:rPr>
                        <a:t> November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Information Share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dirty="0">
                          <a:effectLst/>
                        </a:rPr>
                        <a:t>Speech, Language and Communication led by Alice Blackburn (Speech Therapist)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19625387"/>
                  </a:ext>
                </a:extLst>
              </a:tr>
              <a:tr h="743217">
                <a:tc>
                  <a:txBody>
                    <a:bodyPr/>
                    <a:lstStyle/>
                    <a:p>
                      <a:pPr>
                        <a:lnSpc>
                          <a:spcPct val="115000"/>
                        </a:lnSpc>
                        <a:spcBef>
                          <a:spcPts val="300"/>
                        </a:spcBef>
                        <a:spcAft>
                          <a:spcPts val="300"/>
                        </a:spcAft>
                      </a:pPr>
                      <a:r>
                        <a:rPr lang="en-GB" sz="1400">
                          <a:effectLst/>
                        </a:rPr>
                        <a:t>Wednesday 20</a:t>
                      </a:r>
                      <a:r>
                        <a:rPr lang="en-GB" sz="1400" baseline="30000">
                          <a:effectLst/>
                        </a:rPr>
                        <a:t>th</a:t>
                      </a:r>
                      <a:r>
                        <a:rPr lang="en-GB" sz="1400">
                          <a:effectLst/>
                        </a:rPr>
                        <a:t> November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Chill and Chat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A relaxed opportunity to come and have a chat and a cup of tea with other parents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33502129"/>
                  </a:ext>
                </a:extLst>
              </a:tr>
              <a:tr h="743217">
                <a:tc>
                  <a:txBody>
                    <a:bodyPr/>
                    <a:lstStyle/>
                    <a:p>
                      <a:pPr>
                        <a:lnSpc>
                          <a:spcPct val="115000"/>
                        </a:lnSpc>
                        <a:spcBef>
                          <a:spcPts val="300"/>
                        </a:spcBef>
                        <a:spcAft>
                          <a:spcPts val="300"/>
                        </a:spcAft>
                      </a:pPr>
                      <a:r>
                        <a:rPr lang="en-GB" sz="1400">
                          <a:effectLst/>
                        </a:rPr>
                        <a:t>Wednesday 27</a:t>
                      </a:r>
                      <a:r>
                        <a:rPr lang="en-GB" sz="1400" baseline="30000">
                          <a:effectLst/>
                        </a:rPr>
                        <a:t>th</a:t>
                      </a:r>
                      <a:r>
                        <a:rPr lang="en-GB" sz="1400">
                          <a:effectLst/>
                        </a:rPr>
                        <a:t> November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a:effectLst/>
                        </a:rPr>
                        <a:t>Chill and Chat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Bef>
                          <a:spcPts val="300"/>
                        </a:spcBef>
                        <a:spcAft>
                          <a:spcPts val="300"/>
                        </a:spcAft>
                      </a:pPr>
                      <a:r>
                        <a:rPr lang="en-GB" sz="1400" dirty="0">
                          <a:effectLst/>
                        </a:rPr>
                        <a:t>A relaxed opportunity to come and have a chat and a cup of tea with other parents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61992152"/>
                  </a:ext>
                </a:extLst>
              </a:tr>
            </a:tbl>
          </a:graphicData>
        </a:graphic>
      </p:graphicFrame>
      <p:sp>
        <p:nvSpPr>
          <p:cNvPr id="3" name="Rectangle 2">
            <a:extLst>
              <a:ext uri="{FF2B5EF4-FFF2-40B4-BE49-F238E27FC236}">
                <a16:creationId xmlns:a16="http://schemas.microsoft.com/office/drawing/2014/main" id="{084608F5-229D-41C5-AF17-EB49726B119B}"/>
              </a:ext>
            </a:extLst>
          </p:cNvPr>
          <p:cNvSpPr>
            <a:spLocks noChangeArrowheads="1"/>
          </p:cNvSpPr>
          <p:nvPr/>
        </p:nvSpPr>
        <p:spPr bwMode="auto">
          <a:xfrm>
            <a:off x="257464" y="85478"/>
            <a:ext cx="106045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Every Wednesday in the Dolphin Room 1:45-3:15pm</a:t>
            </a: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Please come along to chat to other parents and our inclusion team, have valuable training and advice from outside professionals – all whilst enjoying tea and biscuits!</a:t>
            </a:r>
            <a:endParaRPr kumimoji="0" lang="en-GB" altLang="en-US"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6145" name="Picture 1" descr="Spectrum Inclusion CIC">
            <a:extLst>
              <a:ext uri="{FF2B5EF4-FFF2-40B4-BE49-F238E27FC236}">
                <a16:creationId xmlns:a16="http://schemas.microsoft.com/office/drawing/2014/main" id="{08BE6C03-3801-4A8F-9EAC-729027F494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0612"/>
          <a:stretch>
            <a:fillRect/>
          </a:stretch>
        </p:blipFill>
        <p:spPr bwMode="auto">
          <a:xfrm>
            <a:off x="8636000" y="5274517"/>
            <a:ext cx="3285512" cy="130162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194EDA92-6C8F-49F4-9FB2-4D4E6F3303C7}"/>
              </a:ext>
            </a:extLst>
          </p:cNvPr>
          <p:cNvSpPr>
            <a:spLocks noChangeArrowheads="1"/>
          </p:cNvSpPr>
          <p:nvPr/>
        </p:nvSpPr>
        <p:spPr bwMode="auto">
          <a:xfrm>
            <a:off x="183572" y="6237587"/>
            <a:ext cx="659552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Please register your interest for each session </a:t>
            </a:r>
            <a:r>
              <a:rPr kumimoji="0" lang="en-GB" altLang="en-US" sz="16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hlinkClick r:id="rId3"/>
              </a:rPr>
              <a:t>office@burtonpri.dorset.sch.uk</a:t>
            </a:r>
            <a:r>
              <a:rPr kumimoji="0" lang="en-GB" altLang="en-US" sz="16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16580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 Lively English tea for busy Londoners | London Cuppa Tea – The London  Cuppa Limited">
            <a:extLst>
              <a:ext uri="{FF2B5EF4-FFF2-40B4-BE49-F238E27FC236}">
                <a16:creationId xmlns:a16="http://schemas.microsoft.com/office/drawing/2014/main" id="{5774152A-932C-4A83-A3B9-769B231E658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49648" y="560873"/>
            <a:ext cx="6292704" cy="435133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2D9B450-7D26-42E4-B489-EABE1E8ABBAC}"/>
              </a:ext>
            </a:extLst>
          </p:cNvPr>
          <p:cNvSpPr txBox="1"/>
          <p:nvPr/>
        </p:nvSpPr>
        <p:spPr>
          <a:xfrm>
            <a:off x="568171" y="2413376"/>
            <a:ext cx="2053767" cy="646331"/>
          </a:xfrm>
          <a:prstGeom prst="rect">
            <a:avLst/>
          </a:prstGeom>
          <a:noFill/>
        </p:spPr>
        <p:txBody>
          <a:bodyPr wrap="none" rtlCol="0">
            <a:spAutoFit/>
          </a:bodyPr>
          <a:lstStyle/>
          <a:p>
            <a:r>
              <a:rPr lang="en-GB" sz="3600" dirty="0">
                <a:latin typeface="Forte" panose="03060902040502070203" pitchFamily="66" charset="0"/>
              </a:rPr>
              <a:t>questions</a:t>
            </a:r>
          </a:p>
        </p:txBody>
      </p:sp>
      <p:sp>
        <p:nvSpPr>
          <p:cNvPr id="3" name="TextBox 2">
            <a:extLst>
              <a:ext uri="{FF2B5EF4-FFF2-40B4-BE49-F238E27FC236}">
                <a16:creationId xmlns:a16="http://schemas.microsoft.com/office/drawing/2014/main" id="{1B1E1A11-A441-4B7C-AE64-062501C12F46}"/>
              </a:ext>
            </a:extLst>
          </p:cNvPr>
          <p:cNvSpPr txBox="1"/>
          <p:nvPr/>
        </p:nvSpPr>
        <p:spPr>
          <a:xfrm>
            <a:off x="9425266" y="2413376"/>
            <a:ext cx="1883593" cy="646331"/>
          </a:xfrm>
          <a:prstGeom prst="rect">
            <a:avLst/>
          </a:prstGeom>
          <a:noFill/>
        </p:spPr>
        <p:txBody>
          <a:bodyPr wrap="none" rtlCol="0">
            <a:spAutoFit/>
          </a:bodyPr>
          <a:lstStyle/>
          <a:p>
            <a:r>
              <a:rPr lang="en-GB" sz="3600" dirty="0">
                <a:latin typeface="Forte" panose="03060902040502070203" pitchFamily="66" charset="0"/>
              </a:rPr>
              <a:t>feedback</a:t>
            </a:r>
          </a:p>
        </p:txBody>
      </p:sp>
      <p:sp>
        <p:nvSpPr>
          <p:cNvPr id="4" name="TextBox 3">
            <a:extLst>
              <a:ext uri="{FF2B5EF4-FFF2-40B4-BE49-F238E27FC236}">
                <a16:creationId xmlns:a16="http://schemas.microsoft.com/office/drawing/2014/main" id="{96509196-9BD0-484A-AB16-6C725283D14A}"/>
              </a:ext>
            </a:extLst>
          </p:cNvPr>
          <p:cNvSpPr txBox="1"/>
          <p:nvPr/>
        </p:nvSpPr>
        <p:spPr>
          <a:xfrm>
            <a:off x="4065973" y="5278684"/>
            <a:ext cx="4527201" cy="646331"/>
          </a:xfrm>
          <a:prstGeom prst="rect">
            <a:avLst/>
          </a:prstGeom>
          <a:noFill/>
        </p:spPr>
        <p:txBody>
          <a:bodyPr wrap="none" rtlCol="0">
            <a:spAutoFit/>
          </a:bodyPr>
          <a:lstStyle/>
          <a:p>
            <a:r>
              <a:rPr lang="en-GB" sz="3600" dirty="0">
                <a:latin typeface="Forte" panose="03060902040502070203" pitchFamily="66" charset="0"/>
              </a:rPr>
              <a:t>What would you like?</a:t>
            </a:r>
          </a:p>
        </p:txBody>
      </p:sp>
    </p:spTree>
    <p:extLst>
      <p:ext uri="{BB962C8B-B14F-4D97-AF65-F5344CB8AC3E}">
        <p14:creationId xmlns:p14="http://schemas.microsoft.com/office/powerpoint/2010/main" val="2399891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545</Words>
  <Application>Microsoft Office PowerPoint</Application>
  <PresentationFormat>Widescreen</PresentationFormat>
  <Paragraphs>95</Paragraphs>
  <Slides>11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Arial</vt:lpstr>
      <vt:lpstr>Calibri</vt:lpstr>
      <vt:lpstr>Calibri Light</vt:lpstr>
      <vt:lpstr>Forte</vt:lpstr>
      <vt:lpstr>Open Sans</vt:lpstr>
      <vt:lpstr>Quicksand</vt:lpstr>
      <vt:lpstr>Roboto</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Reeves</dc:creator>
  <cp:lastModifiedBy>Ali Reeves</cp:lastModifiedBy>
  <cp:revision>13</cp:revision>
  <dcterms:created xsi:type="dcterms:W3CDTF">2024-10-16T08:43:03Z</dcterms:created>
  <dcterms:modified xsi:type="dcterms:W3CDTF">2024-10-16T11:25:26Z</dcterms:modified>
</cp:coreProperties>
</file>