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85" r:id="rId2"/>
    <p:sldId id="278" r:id="rId3"/>
    <p:sldId id="279" r:id="rId4"/>
    <p:sldId id="274" r:id="rId5"/>
    <p:sldId id="275" r:id="rId6"/>
    <p:sldId id="276" r:id="rId7"/>
    <p:sldId id="277" r:id="rId8"/>
    <p:sldId id="258" r:id="rId9"/>
    <p:sldId id="256" r:id="rId10"/>
    <p:sldId id="257" r:id="rId11"/>
    <p:sldId id="259" r:id="rId12"/>
    <p:sldId id="272" r:id="rId13"/>
    <p:sldId id="263" r:id="rId14"/>
    <p:sldId id="262" r:id="rId15"/>
    <p:sldId id="280" r:id="rId16"/>
    <p:sldId id="281" r:id="rId17"/>
    <p:sldId id="282" r:id="rId18"/>
    <p:sldId id="261" r:id="rId19"/>
    <p:sldId id="265" r:id="rId20"/>
    <p:sldId id="283" r:id="rId21"/>
    <p:sldId id="266" r:id="rId22"/>
    <p:sldId id="267" r:id="rId23"/>
    <p:sldId id="268" r:id="rId24"/>
    <p:sldId id="270" r:id="rId25"/>
    <p:sldId id="271" r:id="rId26"/>
    <p:sldId id="28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81" d="100"/>
          <a:sy n="81" d="100"/>
        </p:scale>
        <p:origin x="70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804658-D851-48AC-A3C0-3809012EA898}" type="datetimeFigureOut">
              <a:rPr lang="en-GB" smtClean="0"/>
              <a:t>12/03/2025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338518-7796-4A98-9DE7-853E225E232B}" type="slidenum">
              <a:rPr lang="en-GB" smtClean="0"/>
              <a:t>‹#›</a:t>
            </a:fld>
            <a:endParaRPr lang="en-GB"/>
          </a:p>
        </p:txBody>
      </p:sp>
    </p:spTree>
    <p:extLst>
      <p:ext uri="{BB962C8B-B14F-4D97-AF65-F5344CB8AC3E}">
        <p14:creationId xmlns:p14="http://schemas.microsoft.com/office/powerpoint/2010/main" val="2221843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338518-7796-4A98-9DE7-853E225E232B}" type="slidenum">
              <a:rPr lang="en-GB" smtClean="0"/>
              <a:t>15</a:t>
            </a:fld>
            <a:endParaRPr lang="en-GB"/>
          </a:p>
        </p:txBody>
      </p:sp>
    </p:spTree>
    <p:extLst>
      <p:ext uri="{BB962C8B-B14F-4D97-AF65-F5344CB8AC3E}">
        <p14:creationId xmlns:p14="http://schemas.microsoft.com/office/powerpoint/2010/main" val="485187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B29A2-6571-F58C-784D-D41A58D304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BD8D41-64E7-6D27-DC19-801E9BDD2C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0B251F-7E1E-F712-D9D7-C0C23B7A3625}"/>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FFEF1867-3D82-A860-2C29-2C4B73D3F7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653844-69EE-3EAB-2565-AA8E4AD45108}"/>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3325271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E780F-361B-8F8C-5DA5-D8D7AD5A1C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827435-08E9-C146-E13B-43F54CFA57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8D19-F027-2667-AC26-8E7ABAE43218}"/>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B32A1A86-9FC4-B9AB-3098-E266426ABC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0C67A7-C6B7-4F58-50DF-BB32787F1581}"/>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3591682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5DC31-0911-A69B-8384-DA6578ACEE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67C83D-9675-D60F-209E-505C8F6D5F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EF8FDB-3287-384F-4768-5F78F48B4AF9}"/>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D3EC47AB-49CA-9DFB-A867-C93509B5F6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FA1264-061B-4592-C56F-D9EB3EB03FA8}"/>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282867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854FE-23DA-0A33-E317-A7464033A7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F5DDF8-6F0F-367B-9541-F53E509171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D65038-9F02-B10A-8B05-A98B58FBAA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5995D3-1F39-80CB-435A-EF24FCA219D4}"/>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6" name="Footer Placeholder 5">
            <a:extLst>
              <a:ext uri="{FF2B5EF4-FFF2-40B4-BE49-F238E27FC236}">
                <a16:creationId xmlns:a16="http://schemas.microsoft.com/office/drawing/2014/main" id="{9CD1335A-B624-D325-E5C3-8EEF329751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F420D0-9D6B-343D-B9D2-36223D0EDC44}"/>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143621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7731-217D-0A2B-4AAE-15406E18E79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CDE889-E0AF-C102-16B2-73AE08D68B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A6F874-0C14-F63A-369E-440157AEFD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4C5C9BA-24B9-D23F-8CFB-E5DBA436E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61DF13-2299-BDEA-4ABC-DD7525455C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BB57F7-1A06-4ACC-1D4B-F94E514E830D}"/>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8" name="Footer Placeholder 7">
            <a:extLst>
              <a:ext uri="{FF2B5EF4-FFF2-40B4-BE49-F238E27FC236}">
                <a16:creationId xmlns:a16="http://schemas.microsoft.com/office/drawing/2014/main" id="{FEE3298E-AB8C-B76F-B6FE-97C1953BE2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B61424-36F2-7C1D-5AAE-C86658FB0A8F}"/>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2020938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7A5EA-703A-3D6F-9F7D-95ED5F19DE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D9DB17-D686-BCDF-C468-310F54E7A327}"/>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4" name="Footer Placeholder 3">
            <a:extLst>
              <a:ext uri="{FF2B5EF4-FFF2-40B4-BE49-F238E27FC236}">
                <a16:creationId xmlns:a16="http://schemas.microsoft.com/office/drawing/2014/main" id="{8879C1FE-8836-8C60-3A3A-4183DF09AA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F33707-ADF3-B6E0-8F58-5F8A4AB9DF11}"/>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1220621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DECD80-A2A2-1BFF-6978-61A30312DF3C}"/>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3" name="Footer Placeholder 2">
            <a:extLst>
              <a:ext uri="{FF2B5EF4-FFF2-40B4-BE49-F238E27FC236}">
                <a16:creationId xmlns:a16="http://schemas.microsoft.com/office/drawing/2014/main" id="{71FD69CE-D20F-57AB-A2F9-3A7D4C51C3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EA65C9-C580-C29E-479B-9C5CEC2BDF20}"/>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3709111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C1D05-939D-9F04-0287-8937430D40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468106-5FDA-4772-BEEA-12C4CD5E68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BA543C8-CD62-0AAD-3516-7434B9FFE0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FAFEB3-7DCE-4055-1DEB-E1E05A43A607}"/>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6" name="Footer Placeholder 5">
            <a:extLst>
              <a:ext uri="{FF2B5EF4-FFF2-40B4-BE49-F238E27FC236}">
                <a16:creationId xmlns:a16="http://schemas.microsoft.com/office/drawing/2014/main" id="{DC2E1982-494E-AF95-6A31-E646A9DBB8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CA0F1C-5CA8-EA1A-9042-E02DF6D616F0}"/>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4265676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E5BD5-A72B-50C0-E00C-4C967A4FD9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5CDB30-6B29-E1E5-916C-CC667B5651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4EDA2A-B066-AC41-970B-D181A9F23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BB797E-197B-CCE1-45DC-7BBD0F5FD915}"/>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6" name="Footer Placeholder 5">
            <a:extLst>
              <a:ext uri="{FF2B5EF4-FFF2-40B4-BE49-F238E27FC236}">
                <a16:creationId xmlns:a16="http://schemas.microsoft.com/office/drawing/2014/main" id="{8DA62DF4-506E-88E0-849E-E4BFCB8458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0062CE-66E8-1BF5-1F15-ABEBCD3975BA}"/>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666341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D6317-664D-FC2E-0B12-6447EB2242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075DBE-C8A7-214F-F0AB-FFA01A30E4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80EBE6-1FD4-7E07-C755-9791F0061049}"/>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E7C32EA5-1276-40EC-D74C-418290FC95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5CEADD-571C-7846-46B8-AD6A1C8601D6}"/>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3939798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22D0D0-3638-B027-F731-8A2C0BF49AE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FEFA26-C41D-B020-5582-7FC3B093F0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8D071-C51C-09BB-E4C9-FFE9ADEBD9A5}"/>
              </a:ext>
            </a:extLst>
          </p:cNvPr>
          <p:cNvSpPr>
            <a:spLocks noGrp="1"/>
          </p:cNvSpPr>
          <p:nvPr>
            <p:ph type="dt" sz="half" idx="10"/>
          </p:nvPr>
        </p:nvSpPr>
        <p:spPr/>
        <p:txBody>
          <a:body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DB9F4571-CA71-163B-9D32-2B03F30789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5D3A3F-2E6E-6542-2C8C-DE37973FCC92}"/>
              </a:ext>
            </a:extLst>
          </p:cNvPr>
          <p:cNvSpPr>
            <a:spLocks noGrp="1"/>
          </p:cNvSpPr>
          <p:nvPr>
            <p:ph type="sldNum" sz="quarter" idx="12"/>
          </p:nvPr>
        </p:nvSpPr>
        <p:spPr/>
        <p:txBody>
          <a:bodyPr/>
          <a:lstStyle/>
          <a:p>
            <a:fld id="{41115270-6323-406C-966B-CF4D2EFFC4B3}" type="slidenum">
              <a:rPr lang="en-GB" smtClean="0"/>
              <a:t>‹#›</a:t>
            </a:fld>
            <a:endParaRPr lang="en-GB"/>
          </a:p>
        </p:txBody>
      </p:sp>
    </p:spTree>
    <p:extLst>
      <p:ext uri="{BB962C8B-B14F-4D97-AF65-F5344CB8AC3E}">
        <p14:creationId xmlns:p14="http://schemas.microsoft.com/office/powerpoint/2010/main" val="2759012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9FD43B-0808-2168-DCE3-BC5C9A4BBF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4731A6-A99B-F19F-4BB0-1A4292780D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FCEE8E-FBC7-79B6-BE74-C7B88B70F0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645C71-B1EE-407C-B662-3270DB7000A4}" type="datetimeFigureOut">
              <a:rPr lang="en-GB" smtClean="0"/>
              <a:t>12/03/2025</a:t>
            </a:fld>
            <a:endParaRPr lang="en-GB"/>
          </a:p>
        </p:txBody>
      </p:sp>
      <p:sp>
        <p:nvSpPr>
          <p:cNvPr id="5" name="Footer Placeholder 4">
            <a:extLst>
              <a:ext uri="{FF2B5EF4-FFF2-40B4-BE49-F238E27FC236}">
                <a16:creationId xmlns:a16="http://schemas.microsoft.com/office/drawing/2014/main" id="{773B0EAA-531C-7A2B-9262-84901EDD48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6DFFEB3-FD41-95A3-BA63-D0830D82D9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115270-6323-406C-966B-CF4D2EFFC4B3}" type="slidenum">
              <a:rPr lang="en-GB" smtClean="0"/>
              <a:t>‹#›</a:t>
            </a:fld>
            <a:endParaRPr lang="en-GB"/>
          </a:p>
        </p:txBody>
      </p:sp>
    </p:spTree>
    <p:extLst>
      <p:ext uri="{BB962C8B-B14F-4D97-AF65-F5344CB8AC3E}">
        <p14:creationId xmlns:p14="http://schemas.microsoft.com/office/powerpoint/2010/main" val="1516928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https://www.fid.bcpcouncil.gov.uk/send-local-offer/information/graduated-response/i-am-worried-about-my-childs-learning-and-development/what-levels-of-support-are-ther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id.bcpcouncil.gov.uk/send-local-offer/information/graduated-response"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hyperlink" Target="https://www.fid.bcpcouncil.gov.uk/Resources/Documents/AandGNotes/GR-and-EHCP/What-to-do-if-you-are-worried-about-your-childs-learning-WEB.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video" Target="https://www.youtube.com/embed/ughC-a5RhAc?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video" Target="https://www.youtube.com/embed/D9n5EzYIwKA?feature=oembed"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935A2D-8E1C-2F0E-FD0F-6AE430FE81C5}"/>
              </a:ext>
            </a:extLst>
          </p:cNvPr>
          <p:cNvSpPr>
            <a:spLocks noChangeArrowheads="1"/>
          </p:cNvSpPr>
          <p:nvPr/>
        </p:nvSpPr>
        <p:spPr bwMode="auto">
          <a:xfrm>
            <a:off x="382917" y="0"/>
            <a:ext cx="736092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Understanding Education, Health, and Care Plans (EHCPs)</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A Guide for Parents </a:t>
            </a:r>
          </a:p>
        </p:txBody>
      </p:sp>
      <p:pic>
        <p:nvPicPr>
          <p:cNvPr id="1026" name="Picture 2" descr="EHCP Online Workshop – SENDIASS">
            <a:extLst>
              <a:ext uri="{FF2B5EF4-FFF2-40B4-BE49-F238E27FC236}">
                <a16:creationId xmlns:a16="http://schemas.microsoft.com/office/drawing/2014/main" id="{2E62E947-9946-4C5D-895D-F2147115BB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450" y="959127"/>
            <a:ext cx="8801100" cy="45815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1B2E28D-DBAE-44BF-A618-0257AE3F5B86}"/>
              </a:ext>
            </a:extLst>
          </p:cNvPr>
          <p:cNvSpPr txBox="1"/>
          <p:nvPr/>
        </p:nvSpPr>
        <p:spPr>
          <a:xfrm>
            <a:off x="6096000" y="5504186"/>
            <a:ext cx="5957740" cy="1200329"/>
          </a:xfrm>
          <a:prstGeom prst="rect">
            <a:avLst/>
          </a:prstGeom>
          <a:noFill/>
        </p:spPr>
        <p:txBody>
          <a:bodyPr wrap="square">
            <a:spAutoFit/>
          </a:bodyPr>
          <a:lstStyle/>
          <a:p>
            <a:r>
              <a:rPr lang="en-GB" dirty="0"/>
              <a:t>An Education, Health, and Care Plan (EHCP) is a legal document that outlines the support a child with special educational needs (SEN) or disabilities should receive. It can be a helpful tool in primary school but also has its challenges.</a:t>
            </a:r>
          </a:p>
        </p:txBody>
      </p:sp>
    </p:spTree>
    <p:extLst>
      <p:ext uri="{BB962C8B-B14F-4D97-AF65-F5344CB8AC3E}">
        <p14:creationId xmlns:p14="http://schemas.microsoft.com/office/powerpoint/2010/main" val="632333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6ACB05-4A7E-46DC-9612-808856AF06E0}"/>
              </a:ext>
            </a:extLst>
          </p:cNvPr>
          <p:cNvSpPr txBox="1"/>
          <p:nvPr/>
        </p:nvSpPr>
        <p:spPr>
          <a:xfrm>
            <a:off x="948920" y="1726658"/>
            <a:ext cx="10191573" cy="4793620"/>
          </a:xfrm>
          <a:prstGeom prst="rect">
            <a:avLst/>
          </a:prstGeom>
          <a:noFill/>
        </p:spPr>
        <p:txBody>
          <a:bodyPr wrap="square">
            <a:spAutoFit/>
          </a:bodyPr>
          <a:lstStyle/>
          <a:p>
            <a:pPr marL="0" indent="0">
              <a:buNone/>
            </a:pPr>
            <a:endParaRPr lang="en-GB" sz="1050" dirty="0">
              <a:cs typeface="Arial"/>
            </a:endParaRPr>
          </a:p>
          <a:p>
            <a:pPr marL="0" indent="0">
              <a:buNone/>
            </a:pPr>
            <a:r>
              <a:rPr lang="en-GB" sz="2000" dirty="0">
                <a:solidFill>
                  <a:srgbClr val="000000"/>
                </a:solidFill>
              </a:rPr>
              <a:t>A child or young person has SEN if they have a learning difficulty or disability which calls for special educational provision to be made for him or her. </a:t>
            </a:r>
            <a:r>
              <a:rPr lang="en-US" sz="2000" dirty="0">
                <a:solidFill>
                  <a:srgbClr val="000000"/>
                </a:solidFill>
              </a:rPr>
              <a:t>​</a:t>
            </a:r>
          </a:p>
          <a:p>
            <a:pPr marL="0" indent="0">
              <a:buNone/>
            </a:pPr>
            <a:endParaRPr lang="en-GB" sz="2000" dirty="0">
              <a:cs typeface="Arial"/>
            </a:endParaRPr>
          </a:p>
          <a:p>
            <a:r>
              <a:rPr lang="en-GB" sz="2000" dirty="0">
                <a:cs typeface="Arial"/>
              </a:rPr>
              <a:t> </a:t>
            </a:r>
            <a:r>
              <a:rPr lang="en-GB" sz="2000" b="1" dirty="0">
                <a:cs typeface="Arial"/>
              </a:rPr>
              <a:t>A </a:t>
            </a:r>
            <a:r>
              <a:rPr lang="en-GB" sz="2000" b="1" i="1" dirty="0">
                <a:solidFill>
                  <a:srgbClr val="FF0000"/>
                </a:solidFill>
                <a:cs typeface="Arial"/>
              </a:rPr>
              <a:t>significantly</a:t>
            </a:r>
            <a:r>
              <a:rPr lang="en-GB" sz="2000" b="1" dirty="0">
                <a:cs typeface="Arial"/>
              </a:rPr>
              <a:t> greater difficulty in learning than the majority of others of the same age, or</a:t>
            </a:r>
            <a:r>
              <a:rPr lang="en-US" sz="2000" b="1" dirty="0">
                <a:cs typeface="Arial"/>
              </a:rPr>
              <a:t>​</a:t>
            </a:r>
          </a:p>
          <a:p>
            <a:endParaRPr lang="en-US" sz="2000" dirty="0">
              <a:cs typeface="Arial"/>
            </a:endParaRPr>
          </a:p>
          <a:p>
            <a:r>
              <a:rPr lang="en-GB" sz="2000" b="1" dirty="0">
                <a:cs typeface="Arial"/>
              </a:rPr>
              <a:t>A disability which prevents or hinders him or her from making use of facilities of a kind generally provided for others of the same age in mainstream schools or mainstream post-16 institutions​</a:t>
            </a:r>
          </a:p>
          <a:p>
            <a:pPr marL="0" indent="0">
              <a:buNone/>
            </a:pPr>
            <a:endParaRPr lang="en-GB" sz="2000" dirty="0">
              <a:cs typeface="Calibri"/>
            </a:endParaRPr>
          </a:p>
          <a:p>
            <a:r>
              <a:rPr lang="en-GB" sz="2000" dirty="0">
                <a:solidFill>
                  <a:srgbClr val="000000"/>
                </a:solidFill>
              </a:rPr>
              <a:t>Special educational provision is educational or training provision that is additional to, or different from, that made generally for other children or young people of the same age by mainstream schools​</a:t>
            </a:r>
          </a:p>
          <a:p>
            <a:endParaRPr lang="en-GB" sz="800" dirty="0"/>
          </a:p>
          <a:p>
            <a:endParaRPr lang="en-GB" sz="800" dirty="0"/>
          </a:p>
          <a:p>
            <a:endParaRPr lang="en-GB" sz="800" dirty="0"/>
          </a:p>
          <a:p>
            <a:pPr marL="0" indent="0">
              <a:buNone/>
            </a:pPr>
            <a:endParaRPr lang="en-GB" sz="1000" dirty="0"/>
          </a:p>
          <a:p>
            <a:pPr marL="0" indent="0">
              <a:buNone/>
            </a:pPr>
            <a:r>
              <a:rPr lang="en-GB" sz="1050" dirty="0"/>
              <a:t>C&amp;F ACT 2014 Chapter 6 PART 3 - 21 PART 3 20 (1) (2) (3)</a:t>
            </a:r>
          </a:p>
          <a:p>
            <a:pPr marL="0" indent="0">
              <a:buNone/>
            </a:pPr>
            <a:r>
              <a:rPr lang="en-GB" sz="1050" dirty="0"/>
              <a:t>SEND Code of Practice, January 2015</a:t>
            </a:r>
          </a:p>
        </p:txBody>
      </p:sp>
      <p:sp>
        <p:nvSpPr>
          <p:cNvPr id="3" name="TextBox 2">
            <a:extLst>
              <a:ext uri="{FF2B5EF4-FFF2-40B4-BE49-F238E27FC236}">
                <a16:creationId xmlns:a16="http://schemas.microsoft.com/office/drawing/2014/main" id="{7D1B69DA-8CB3-4B0E-819A-FF54B2CFC0B2}"/>
              </a:ext>
            </a:extLst>
          </p:cNvPr>
          <p:cNvSpPr txBox="1"/>
          <p:nvPr/>
        </p:nvSpPr>
        <p:spPr>
          <a:xfrm>
            <a:off x="528420" y="337722"/>
            <a:ext cx="10612073" cy="1200329"/>
          </a:xfrm>
          <a:prstGeom prst="rect">
            <a:avLst/>
          </a:prstGeom>
          <a:noFill/>
        </p:spPr>
        <p:txBody>
          <a:bodyPr wrap="square" rtlCol="0">
            <a:spAutoFit/>
          </a:bodyPr>
          <a:lstStyle/>
          <a:p>
            <a:r>
              <a:rPr lang="en-GB" sz="3600" b="1" dirty="0">
                <a:solidFill>
                  <a:srgbClr val="0070C0"/>
                </a:solidFill>
                <a:latin typeface="+mj-lt"/>
              </a:rPr>
              <a:t>What is the definition of Special Educational Needs and Disabilities (SEND)</a:t>
            </a:r>
          </a:p>
        </p:txBody>
      </p:sp>
    </p:spTree>
    <p:extLst>
      <p:ext uri="{BB962C8B-B14F-4D97-AF65-F5344CB8AC3E}">
        <p14:creationId xmlns:p14="http://schemas.microsoft.com/office/powerpoint/2010/main" val="1528922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F23C0F-E73E-4E02-87A6-060FD08AD0BD}"/>
              </a:ext>
            </a:extLst>
          </p:cNvPr>
          <p:cNvSpPr txBox="1"/>
          <p:nvPr/>
        </p:nvSpPr>
        <p:spPr>
          <a:xfrm>
            <a:off x="838200" y="1485475"/>
            <a:ext cx="10455111" cy="4770537"/>
          </a:xfrm>
          <a:prstGeom prst="rect">
            <a:avLst/>
          </a:prstGeom>
          <a:noFill/>
        </p:spPr>
        <p:txBody>
          <a:bodyPr wrap="square">
            <a:spAutoFit/>
          </a:bodyPr>
          <a:lstStyle/>
          <a:p>
            <a:r>
              <a:rPr lang="en-GB" sz="2400" dirty="0"/>
              <a:t>Educational or training provision that is </a:t>
            </a:r>
            <a:r>
              <a:rPr lang="en-GB" sz="2400" b="1" dirty="0">
                <a:solidFill>
                  <a:srgbClr val="FF0000"/>
                </a:solidFill>
              </a:rPr>
              <a:t>additional to </a:t>
            </a:r>
            <a:r>
              <a:rPr lang="en-GB" sz="2400" dirty="0"/>
              <a:t>or </a:t>
            </a:r>
            <a:r>
              <a:rPr lang="en-GB" sz="2400" b="1" dirty="0">
                <a:solidFill>
                  <a:srgbClr val="FF0000"/>
                </a:solidFill>
              </a:rPr>
              <a:t>different from </a:t>
            </a:r>
            <a:r>
              <a:rPr lang="en-GB" sz="2400" dirty="0"/>
              <a:t>that made generally for others of the same age. </a:t>
            </a:r>
          </a:p>
          <a:p>
            <a:pPr marL="0" indent="0">
              <a:buNone/>
            </a:pPr>
            <a:endParaRPr lang="en-GB" sz="2400" dirty="0"/>
          </a:p>
          <a:p>
            <a:r>
              <a:rPr lang="en-GB" sz="2400" dirty="0"/>
              <a:t>This means provision that goes </a:t>
            </a:r>
            <a:r>
              <a:rPr lang="en-GB" sz="2400" b="1" dirty="0">
                <a:solidFill>
                  <a:srgbClr val="FF0000"/>
                </a:solidFill>
              </a:rPr>
              <a:t>beyond the </a:t>
            </a:r>
            <a:r>
              <a:rPr lang="en-GB" sz="2400" dirty="0"/>
              <a:t>differentiated approaches and learning arrangements normally provided as part of quality first teaching, (QTS) within the setting or require the involvement of specialist staff or support services. </a:t>
            </a:r>
          </a:p>
          <a:p>
            <a:pPr marL="0" indent="0">
              <a:buNone/>
            </a:pPr>
            <a:endParaRPr lang="en-GB" sz="2400" dirty="0"/>
          </a:p>
          <a:p>
            <a:r>
              <a:rPr lang="en-GB" sz="2400" dirty="0"/>
              <a:t>As part of using its ‘</a:t>
            </a:r>
            <a:r>
              <a:rPr lang="en-GB" sz="2400" b="1" dirty="0">
                <a:solidFill>
                  <a:srgbClr val="FF0000"/>
                </a:solidFill>
              </a:rPr>
              <a:t>best endeavours**</a:t>
            </a:r>
            <a:r>
              <a:rPr lang="en-GB" sz="2400" dirty="0"/>
              <a:t>’, an education setting should have arrangements in place to </a:t>
            </a:r>
            <a:r>
              <a:rPr lang="en-GB" sz="2400" b="1" dirty="0">
                <a:solidFill>
                  <a:srgbClr val="FF0000"/>
                </a:solidFill>
              </a:rPr>
              <a:t>identify the need </a:t>
            </a:r>
            <a:r>
              <a:rPr lang="en-GB" sz="2400" dirty="0"/>
              <a:t>for and </a:t>
            </a:r>
            <a:r>
              <a:rPr lang="en-GB" sz="2400" b="1" dirty="0">
                <a:solidFill>
                  <a:srgbClr val="FF0000"/>
                </a:solidFill>
              </a:rPr>
              <a:t>secure</a:t>
            </a:r>
            <a:r>
              <a:rPr lang="en-GB" sz="2400" dirty="0"/>
              <a:t> such provision, whether through expertise and resources available </a:t>
            </a:r>
            <a:r>
              <a:rPr lang="en-GB" sz="2400" b="1" dirty="0">
                <a:solidFill>
                  <a:srgbClr val="FF0000"/>
                </a:solidFill>
              </a:rPr>
              <a:t>within</a:t>
            </a:r>
            <a:r>
              <a:rPr lang="en-GB" sz="2400" dirty="0"/>
              <a:t> the setting or by drawing on support from </a:t>
            </a:r>
            <a:r>
              <a:rPr lang="en-GB" sz="2400" b="1" dirty="0">
                <a:solidFill>
                  <a:srgbClr val="FF0000"/>
                </a:solidFill>
              </a:rPr>
              <a:t>outside services</a:t>
            </a:r>
            <a:r>
              <a:rPr lang="en-GB" sz="2400" dirty="0"/>
              <a:t>.</a:t>
            </a:r>
          </a:p>
          <a:p>
            <a:pPr marL="0" indent="0">
              <a:buNone/>
            </a:pPr>
            <a:endParaRPr lang="en-GB" sz="1800" dirty="0"/>
          </a:p>
          <a:p>
            <a:pPr marL="0" indent="0">
              <a:buNone/>
            </a:pPr>
            <a:r>
              <a:rPr lang="en-GB" sz="1100" dirty="0"/>
              <a:t>*C&amp;F ACT 2014 Chapter 6 PART 3 - 21   Children and Young People in England with Special Educational Needs or Disabilities 20</a:t>
            </a:r>
          </a:p>
          <a:p>
            <a:pPr marL="0" indent="0">
              <a:buNone/>
            </a:pPr>
            <a:r>
              <a:rPr lang="en-GB" sz="1100" dirty="0"/>
              <a:t>** Chapter 6 section 66 (297 &amp; 298)</a:t>
            </a:r>
          </a:p>
        </p:txBody>
      </p:sp>
      <p:sp>
        <p:nvSpPr>
          <p:cNvPr id="3" name="TextBox 2">
            <a:extLst>
              <a:ext uri="{FF2B5EF4-FFF2-40B4-BE49-F238E27FC236}">
                <a16:creationId xmlns:a16="http://schemas.microsoft.com/office/drawing/2014/main" id="{D6ACE70B-126A-4578-9B6C-0F6EC0EAD924}"/>
              </a:ext>
            </a:extLst>
          </p:cNvPr>
          <p:cNvSpPr txBox="1"/>
          <p:nvPr/>
        </p:nvSpPr>
        <p:spPr>
          <a:xfrm>
            <a:off x="494251" y="408257"/>
            <a:ext cx="10579217" cy="1200329"/>
          </a:xfrm>
          <a:prstGeom prst="rect">
            <a:avLst/>
          </a:prstGeom>
          <a:noFill/>
        </p:spPr>
        <p:txBody>
          <a:bodyPr wrap="square" rtlCol="0">
            <a:spAutoFit/>
          </a:bodyPr>
          <a:lstStyle/>
          <a:p>
            <a:r>
              <a:rPr lang="en-GB" sz="3600" b="1" dirty="0">
                <a:solidFill>
                  <a:srgbClr val="0070C0"/>
                </a:solidFill>
                <a:latin typeface="+mj-lt"/>
              </a:rPr>
              <a:t>The definition of Special Educational Provision is….</a:t>
            </a:r>
            <a:r>
              <a:rPr lang="en-GB" sz="3600" dirty="0">
                <a:solidFill>
                  <a:srgbClr val="0070C0"/>
                </a:solidFill>
                <a:latin typeface="+mj-lt"/>
              </a:rPr>
              <a:t>.</a:t>
            </a:r>
          </a:p>
        </p:txBody>
      </p:sp>
    </p:spTree>
    <p:extLst>
      <p:ext uri="{BB962C8B-B14F-4D97-AF65-F5344CB8AC3E}">
        <p14:creationId xmlns:p14="http://schemas.microsoft.com/office/powerpoint/2010/main" val="2631833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2D868F-8178-435D-A7C0-FA71EEDDB9A0}"/>
              </a:ext>
            </a:extLst>
          </p:cNvPr>
          <p:cNvSpPr txBox="1"/>
          <p:nvPr/>
        </p:nvSpPr>
        <p:spPr>
          <a:xfrm>
            <a:off x="4065014" y="1116556"/>
            <a:ext cx="7720247" cy="5016758"/>
          </a:xfrm>
          <a:prstGeom prst="rect">
            <a:avLst/>
          </a:prstGeom>
          <a:noFill/>
        </p:spPr>
        <p:txBody>
          <a:bodyPr wrap="square">
            <a:spAutoFit/>
          </a:bodyPr>
          <a:lstStyle/>
          <a:p>
            <a:r>
              <a:rPr lang="en-US" sz="1600" dirty="0">
                <a:solidFill>
                  <a:srgbClr val="FF0000"/>
                </a:solidFill>
              </a:rPr>
              <a:t>Statutory: (EHCP) </a:t>
            </a:r>
            <a:r>
              <a:rPr lang="en-US" sz="1600" dirty="0"/>
              <a:t>Only a small percentage of children with SEND will require the support of an Education Health and Care Plan. When a child’s needs are complex, severe and long term and an education provider cannot meet their needs from within their own resources, and they have exhausted all SEN support options, a statutory assessment of the child’s needs will be undertaken.</a:t>
            </a:r>
            <a:endParaRPr lang="en-US" sz="1600" dirty="0">
              <a:solidFill>
                <a:srgbClr val="FFC000"/>
              </a:solidFill>
            </a:endParaRPr>
          </a:p>
          <a:p>
            <a:endParaRPr lang="en-US" sz="1600" dirty="0">
              <a:solidFill>
                <a:srgbClr val="FFC000"/>
              </a:solidFill>
            </a:endParaRPr>
          </a:p>
          <a:p>
            <a:r>
              <a:rPr lang="en-US" sz="1600" dirty="0">
                <a:solidFill>
                  <a:srgbClr val="FFC000"/>
                </a:solidFill>
              </a:rPr>
              <a:t>SEND Support: (Universal Plus) </a:t>
            </a:r>
            <a:r>
              <a:rPr lang="en-US" sz="1600" dirty="0"/>
              <a:t>Where quality first teaching approaches have not been sufficient to meet the child’s needs and they now require more focused, targeted support, they will be identified as having SEND: ‘A pupil has SEN where their learning difficulty or disability calls for special educational provision, that is provision different from or additional to that normally available to pupils of the same age.’ Quality first teaching, including evidenced, robust use of the assess, plan, do, review cycle, rigorous early years practitioner/teacher oversight, and close liaison between the setting and family will continue. </a:t>
            </a:r>
          </a:p>
          <a:p>
            <a:endParaRPr lang="en-US" sz="1600" dirty="0"/>
          </a:p>
          <a:p>
            <a:r>
              <a:rPr lang="en-US" sz="1600" dirty="0">
                <a:solidFill>
                  <a:srgbClr val="00B050"/>
                </a:solidFill>
              </a:rPr>
              <a:t>Quality First Teaching: (Universal) </a:t>
            </a:r>
            <a:r>
              <a:rPr lang="en-US" sz="1600" dirty="0"/>
              <a:t>Quality First Teaching and the use of personalised, differentiated approaches form the universal offer for all children and young people in educational settings. This will include the robust use of the ‘assess, plan, do, review cycle’, rigorous early years practitioner/teacher oversight, and close liaison between the setting and family</a:t>
            </a:r>
            <a:endParaRPr lang="en-GB" sz="1600" dirty="0"/>
          </a:p>
        </p:txBody>
      </p:sp>
      <p:pic>
        <p:nvPicPr>
          <p:cNvPr id="3" name="Content Placeholder 3">
            <a:extLst>
              <a:ext uri="{FF2B5EF4-FFF2-40B4-BE49-F238E27FC236}">
                <a16:creationId xmlns:a16="http://schemas.microsoft.com/office/drawing/2014/main" id="{437D033D-26C4-46C7-BDDB-1FFE1F9B12BE}"/>
              </a:ext>
            </a:extLst>
          </p:cNvPr>
          <p:cNvPicPr>
            <a:picLocks noChangeAspect="1"/>
          </p:cNvPicPr>
          <p:nvPr/>
        </p:nvPicPr>
        <p:blipFill rotWithShape="1">
          <a:blip r:embed="rId2"/>
          <a:srcRect l="2093" t="1261" r="3787" b="2594"/>
          <a:stretch/>
        </p:blipFill>
        <p:spPr>
          <a:xfrm>
            <a:off x="406739" y="1550733"/>
            <a:ext cx="3401689" cy="4148404"/>
          </a:xfrm>
          <a:prstGeom prst="rect">
            <a:avLst/>
          </a:prstGeom>
        </p:spPr>
      </p:pic>
      <p:sp>
        <p:nvSpPr>
          <p:cNvPr id="4" name="Title 1">
            <a:extLst>
              <a:ext uri="{FF2B5EF4-FFF2-40B4-BE49-F238E27FC236}">
                <a16:creationId xmlns:a16="http://schemas.microsoft.com/office/drawing/2014/main" id="{1747B2D4-125E-4034-B078-2643ADF6CE70}"/>
              </a:ext>
            </a:extLst>
          </p:cNvPr>
          <p:cNvSpPr txBox="1">
            <a:spLocks/>
          </p:cNvSpPr>
          <p:nvPr/>
        </p:nvSpPr>
        <p:spPr>
          <a:xfrm>
            <a:off x="265337" y="252551"/>
            <a:ext cx="4646028" cy="51521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accent6"/>
                </a:solidFill>
                <a:cs typeface="Calibri Light"/>
              </a:rPr>
              <a:t>The Graduated Response:</a:t>
            </a:r>
            <a:endParaRPr lang="en-GB" sz="2000" b="1" dirty="0">
              <a:solidFill>
                <a:schemeClr val="accent6"/>
              </a:solidFill>
            </a:endParaRPr>
          </a:p>
        </p:txBody>
      </p:sp>
    </p:spTree>
    <p:extLst>
      <p:ext uri="{BB962C8B-B14F-4D97-AF65-F5344CB8AC3E}">
        <p14:creationId xmlns:p14="http://schemas.microsoft.com/office/powerpoint/2010/main" val="3462307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DC5069-D24D-4EB2-8FEC-925723E90D1E}"/>
              </a:ext>
            </a:extLst>
          </p:cNvPr>
          <p:cNvPicPr>
            <a:picLocks noChangeAspect="1"/>
          </p:cNvPicPr>
          <p:nvPr/>
        </p:nvPicPr>
        <p:blipFill>
          <a:blip r:embed="rId2"/>
          <a:stretch>
            <a:fillRect/>
          </a:stretch>
        </p:blipFill>
        <p:spPr>
          <a:xfrm>
            <a:off x="269405" y="542813"/>
            <a:ext cx="5495925" cy="6067425"/>
          </a:xfrm>
          <a:prstGeom prst="rect">
            <a:avLst/>
          </a:prstGeom>
        </p:spPr>
      </p:pic>
      <p:pic>
        <p:nvPicPr>
          <p:cNvPr id="4" name="Picture 3">
            <a:extLst>
              <a:ext uri="{FF2B5EF4-FFF2-40B4-BE49-F238E27FC236}">
                <a16:creationId xmlns:a16="http://schemas.microsoft.com/office/drawing/2014/main" id="{3982D247-2105-47F4-AF91-B7A737AFD152}"/>
              </a:ext>
            </a:extLst>
          </p:cNvPr>
          <p:cNvPicPr>
            <a:picLocks noChangeAspect="1"/>
          </p:cNvPicPr>
          <p:nvPr/>
        </p:nvPicPr>
        <p:blipFill>
          <a:blip r:embed="rId3"/>
          <a:stretch>
            <a:fillRect/>
          </a:stretch>
        </p:blipFill>
        <p:spPr>
          <a:xfrm>
            <a:off x="6337943" y="3836709"/>
            <a:ext cx="5584652" cy="2641553"/>
          </a:xfrm>
          <a:prstGeom prst="rect">
            <a:avLst/>
          </a:prstGeom>
          <a:ln w="19050">
            <a:solidFill>
              <a:schemeClr val="tx1"/>
            </a:solidFill>
          </a:ln>
        </p:spPr>
      </p:pic>
      <p:sp>
        <p:nvSpPr>
          <p:cNvPr id="6" name="TextBox 5">
            <a:extLst>
              <a:ext uri="{FF2B5EF4-FFF2-40B4-BE49-F238E27FC236}">
                <a16:creationId xmlns:a16="http://schemas.microsoft.com/office/drawing/2014/main" id="{188C7705-AA4D-4301-8CDA-2BDCAC7157C5}"/>
              </a:ext>
            </a:extLst>
          </p:cNvPr>
          <p:cNvSpPr txBox="1"/>
          <p:nvPr/>
        </p:nvSpPr>
        <p:spPr>
          <a:xfrm>
            <a:off x="6224048" y="3244334"/>
            <a:ext cx="6094428" cy="369332"/>
          </a:xfrm>
          <a:prstGeom prst="rect">
            <a:avLst/>
          </a:prstGeom>
          <a:noFill/>
        </p:spPr>
        <p:txBody>
          <a:bodyPr wrap="square">
            <a:spAutoFit/>
          </a:bodyPr>
          <a:lstStyle/>
          <a:p>
            <a:pPr marL="0" indent="0">
              <a:buNone/>
            </a:pPr>
            <a:r>
              <a:rPr lang="en-GB" dirty="0">
                <a:hlinkClick r:id="rId4"/>
              </a:rPr>
              <a:t>What levels of support are there? (bcpcouncil.gov.uk)</a:t>
            </a:r>
            <a:endParaRPr lang="en-GB" dirty="0"/>
          </a:p>
        </p:txBody>
      </p:sp>
    </p:spTree>
    <p:extLst>
      <p:ext uri="{BB962C8B-B14F-4D97-AF65-F5344CB8AC3E}">
        <p14:creationId xmlns:p14="http://schemas.microsoft.com/office/powerpoint/2010/main" val="380863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0E48FB-0777-4A20-B9DF-D8383F1F71A7}"/>
              </a:ext>
            </a:extLst>
          </p:cNvPr>
          <p:cNvPicPr>
            <a:picLocks noChangeAspect="1"/>
          </p:cNvPicPr>
          <p:nvPr/>
        </p:nvPicPr>
        <p:blipFill>
          <a:blip r:embed="rId2"/>
          <a:stretch>
            <a:fillRect/>
          </a:stretch>
        </p:blipFill>
        <p:spPr>
          <a:xfrm>
            <a:off x="2536707" y="1744430"/>
            <a:ext cx="6981855" cy="3595736"/>
          </a:xfrm>
          <a:prstGeom prst="rect">
            <a:avLst/>
          </a:prstGeom>
          <a:ln w="19050">
            <a:solidFill>
              <a:schemeClr val="tx1"/>
            </a:solidFill>
          </a:ln>
        </p:spPr>
      </p:pic>
      <p:sp>
        <p:nvSpPr>
          <p:cNvPr id="3" name="TextBox 2">
            <a:extLst>
              <a:ext uri="{FF2B5EF4-FFF2-40B4-BE49-F238E27FC236}">
                <a16:creationId xmlns:a16="http://schemas.microsoft.com/office/drawing/2014/main" id="{B0809798-707D-469C-B450-F6D0C8BE9206}"/>
              </a:ext>
            </a:extLst>
          </p:cNvPr>
          <p:cNvSpPr txBox="1"/>
          <p:nvPr/>
        </p:nvSpPr>
        <p:spPr>
          <a:xfrm>
            <a:off x="2792088" y="1030548"/>
            <a:ext cx="7908722" cy="369332"/>
          </a:xfrm>
          <a:prstGeom prst="rect">
            <a:avLst/>
          </a:prstGeom>
          <a:noFill/>
        </p:spPr>
        <p:txBody>
          <a:bodyPr wrap="square">
            <a:spAutoFit/>
          </a:bodyPr>
          <a:lstStyle/>
          <a:p>
            <a:r>
              <a:rPr lang="en-GB" dirty="0">
                <a:hlinkClick r:id="rId3"/>
              </a:rPr>
              <a:t>I am worried about my child or young person (bcpcouncil.gov.uk)</a:t>
            </a:r>
            <a:endParaRPr lang="en-GB" dirty="0"/>
          </a:p>
        </p:txBody>
      </p:sp>
      <p:sp>
        <p:nvSpPr>
          <p:cNvPr id="4" name="TextBox 3">
            <a:extLst>
              <a:ext uri="{FF2B5EF4-FFF2-40B4-BE49-F238E27FC236}">
                <a16:creationId xmlns:a16="http://schemas.microsoft.com/office/drawing/2014/main" id="{81706872-9554-418D-88A3-0AD46253E617}"/>
              </a:ext>
            </a:extLst>
          </p:cNvPr>
          <p:cNvSpPr txBox="1"/>
          <p:nvPr/>
        </p:nvSpPr>
        <p:spPr>
          <a:xfrm>
            <a:off x="2202794" y="5827452"/>
            <a:ext cx="8900720" cy="369332"/>
          </a:xfrm>
          <a:prstGeom prst="rect">
            <a:avLst/>
          </a:prstGeom>
          <a:noFill/>
        </p:spPr>
        <p:txBody>
          <a:bodyPr wrap="square">
            <a:spAutoFit/>
          </a:bodyPr>
          <a:lstStyle/>
          <a:p>
            <a:r>
              <a:rPr lang="en-GB" dirty="0">
                <a:hlinkClick r:id="rId4"/>
              </a:rPr>
              <a:t>What to do if you are worried about your child's learning WEB (bcpcouncil.gov.uk)</a:t>
            </a:r>
            <a:endParaRPr lang="en-GB" dirty="0"/>
          </a:p>
        </p:txBody>
      </p:sp>
    </p:spTree>
    <p:extLst>
      <p:ext uri="{BB962C8B-B14F-4D97-AF65-F5344CB8AC3E}">
        <p14:creationId xmlns:p14="http://schemas.microsoft.com/office/powerpoint/2010/main" val="138842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116190-E6A0-4328-9A0D-1AC8656C410C}"/>
              </a:ext>
            </a:extLst>
          </p:cNvPr>
          <p:cNvPicPr>
            <a:picLocks noChangeAspect="1"/>
          </p:cNvPicPr>
          <p:nvPr/>
        </p:nvPicPr>
        <p:blipFill>
          <a:blip r:embed="rId2"/>
          <a:stretch>
            <a:fillRect/>
          </a:stretch>
        </p:blipFill>
        <p:spPr>
          <a:xfrm>
            <a:off x="557212" y="518523"/>
            <a:ext cx="11077575" cy="2276475"/>
          </a:xfrm>
          <a:prstGeom prst="rect">
            <a:avLst/>
          </a:prstGeom>
        </p:spPr>
      </p:pic>
      <p:pic>
        <p:nvPicPr>
          <p:cNvPr id="3074" name="Picture 2" descr="How to Support SEN in the Classroom | Teaching Strategies">
            <a:extLst>
              <a:ext uri="{FF2B5EF4-FFF2-40B4-BE49-F238E27FC236}">
                <a16:creationId xmlns:a16="http://schemas.microsoft.com/office/drawing/2014/main" id="{E61CABB6-AB08-4348-8BEE-09AEE656EF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023"/>
          <a:stretch/>
        </p:blipFill>
        <p:spPr bwMode="auto">
          <a:xfrm>
            <a:off x="2269110" y="3048911"/>
            <a:ext cx="7653778" cy="3323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276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AF36C0-5313-B063-B6F0-BB617C96CE33}"/>
              </a:ext>
            </a:extLst>
          </p:cNvPr>
          <p:cNvPicPr>
            <a:picLocks noChangeAspect="1"/>
          </p:cNvPicPr>
          <p:nvPr/>
        </p:nvPicPr>
        <p:blipFill>
          <a:blip r:embed="rId2"/>
          <a:stretch>
            <a:fillRect/>
          </a:stretch>
        </p:blipFill>
        <p:spPr>
          <a:xfrm>
            <a:off x="1025454" y="82818"/>
            <a:ext cx="10374173" cy="2695951"/>
          </a:xfrm>
          <a:prstGeom prst="rect">
            <a:avLst/>
          </a:prstGeom>
        </p:spPr>
      </p:pic>
      <p:sp>
        <p:nvSpPr>
          <p:cNvPr id="5" name="TextBox 4">
            <a:extLst>
              <a:ext uri="{FF2B5EF4-FFF2-40B4-BE49-F238E27FC236}">
                <a16:creationId xmlns:a16="http://schemas.microsoft.com/office/drawing/2014/main" id="{C06A2705-6E71-963E-7E7D-9D28B154CFCB}"/>
              </a:ext>
            </a:extLst>
          </p:cNvPr>
          <p:cNvSpPr txBox="1"/>
          <p:nvPr/>
        </p:nvSpPr>
        <p:spPr>
          <a:xfrm>
            <a:off x="933807" y="2593059"/>
            <a:ext cx="10465820" cy="3970318"/>
          </a:xfrm>
          <a:prstGeom prst="rect">
            <a:avLst/>
          </a:prstGeom>
          <a:noFill/>
        </p:spPr>
        <p:txBody>
          <a:bodyPr wrap="square">
            <a:spAutoFit/>
          </a:bodyPr>
          <a:lstStyle/>
          <a:p>
            <a:r>
              <a:rPr lang="en-GB" sz="2800" b="1" dirty="0"/>
              <a:t>What is an EHCP?</a:t>
            </a:r>
          </a:p>
          <a:p>
            <a:pPr marL="742950" lvl="1" indent="-285750">
              <a:buFont typeface="Arial" panose="020B0604020202020204" pitchFamily="34" charset="0"/>
              <a:buChar char="•"/>
            </a:pPr>
            <a:r>
              <a:rPr lang="en-GB" sz="2800" dirty="0"/>
              <a:t>An Education, Health, and Care Plan (EHCP) is a legal document that outlines the support a child or young person (up to 25) with special educational needs (SEN) or disabilities needs in education, health, and care.</a:t>
            </a:r>
          </a:p>
          <a:p>
            <a:pPr marL="742950" lvl="1" indent="-285750">
              <a:buFont typeface="Arial" panose="020B0604020202020204" pitchFamily="34" charset="0"/>
              <a:buChar char="•"/>
            </a:pPr>
            <a:r>
              <a:rPr lang="en-GB" sz="2800" dirty="0"/>
              <a:t>It brings together education, health, and social care services to support the child.</a:t>
            </a:r>
          </a:p>
          <a:p>
            <a:pPr marL="742950" lvl="1" indent="-285750">
              <a:buFont typeface="Arial" panose="020B0604020202020204" pitchFamily="34" charset="0"/>
              <a:buChar char="•"/>
            </a:pPr>
            <a:r>
              <a:rPr lang="en-GB" sz="2800" dirty="0"/>
              <a:t>The EHCP is reviewed annually to ensure it continues to meet the child’s needs.</a:t>
            </a:r>
          </a:p>
        </p:txBody>
      </p:sp>
    </p:spTree>
    <p:extLst>
      <p:ext uri="{BB962C8B-B14F-4D97-AF65-F5344CB8AC3E}">
        <p14:creationId xmlns:p14="http://schemas.microsoft.com/office/powerpoint/2010/main" val="3645970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4DD4890-B9EA-1580-A7CE-A23880BF5995}"/>
              </a:ext>
            </a:extLst>
          </p:cNvPr>
          <p:cNvSpPr txBox="1"/>
          <p:nvPr/>
        </p:nvSpPr>
        <p:spPr>
          <a:xfrm>
            <a:off x="788708" y="5006171"/>
            <a:ext cx="11358005" cy="1508105"/>
          </a:xfrm>
          <a:prstGeom prst="rect">
            <a:avLst/>
          </a:prstGeom>
          <a:noFill/>
        </p:spPr>
        <p:txBody>
          <a:bodyPr wrap="square" rtlCol="0">
            <a:spAutoFit/>
          </a:bodyPr>
          <a:lstStyle/>
          <a:p>
            <a:endParaRPr lang="en-GB" dirty="0"/>
          </a:p>
          <a:p>
            <a:r>
              <a:rPr lang="en-GB" sz="2800" dirty="0"/>
              <a:t>To bring together education, health and care using a holistic approach to support a child’s needs</a:t>
            </a:r>
            <a:r>
              <a:rPr lang="en-GB" sz="2400" dirty="0"/>
              <a:t>.</a:t>
            </a:r>
          </a:p>
          <a:p>
            <a:endParaRPr lang="en-GB" dirty="0"/>
          </a:p>
        </p:txBody>
      </p:sp>
      <p:pic>
        <p:nvPicPr>
          <p:cNvPr id="6" name="Picture 5">
            <a:extLst>
              <a:ext uri="{FF2B5EF4-FFF2-40B4-BE49-F238E27FC236}">
                <a16:creationId xmlns:a16="http://schemas.microsoft.com/office/drawing/2014/main" id="{0A9B34E1-F3A1-1D8A-DD7C-DAF1151456D9}"/>
              </a:ext>
            </a:extLst>
          </p:cNvPr>
          <p:cNvPicPr>
            <a:picLocks noChangeAspect="1"/>
          </p:cNvPicPr>
          <p:nvPr/>
        </p:nvPicPr>
        <p:blipFill>
          <a:blip r:embed="rId2"/>
          <a:stretch>
            <a:fillRect/>
          </a:stretch>
        </p:blipFill>
        <p:spPr>
          <a:xfrm>
            <a:off x="699395" y="2168165"/>
            <a:ext cx="11128954" cy="2375017"/>
          </a:xfrm>
          <a:prstGeom prst="rect">
            <a:avLst/>
          </a:prstGeom>
        </p:spPr>
      </p:pic>
      <p:sp>
        <p:nvSpPr>
          <p:cNvPr id="5" name="TextBox 4">
            <a:extLst>
              <a:ext uri="{FF2B5EF4-FFF2-40B4-BE49-F238E27FC236}">
                <a16:creationId xmlns:a16="http://schemas.microsoft.com/office/drawing/2014/main" id="{EA3A0242-95DA-47A1-A1C3-991491B87669}"/>
              </a:ext>
            </a:extLst>
          </p:cNvPr>
          <p:cNvSpPr txBox="1"/>
          <p:nvPr/>
        </p:nvSpPr>
        <p:spPr>
          <a:xfrm>
            <a:off x="788708" y="496621"/>
            <a:ext cx="10614581" cy="954107"/>
          </a:xfrm>
          <a:prstGeom prst="rect">
            <a:avLst/>
          </a:prstGeom>
          <a:noFill/>
        </p:spPr>
        <p:txBody>
          <a:bodyPr wrap="square">
            <a:spAutoFit/>
          </a:bodyPr>
          <a:lstStyle/>
          <a:p>
            <a:r>
              <a:rPr lang="en-GB" sz="2800" dirty="0"/>
              <a:t>EHCPs were first introduced in 2014 as part of the Children and Families Act SEND reforms.</a:t>
            </a:r>
          </a:p>
        </p:txBody>
      </p:sp>
    </p:spTree>
    <p:extLst>
      <p:ext uri="{BB962C8B-B14F-4D97-AF65-F5344CB8AC3E}">
        <p14:creationId xmlns:p14="http://schemas.microsoft.com/office/powerpoint/2010/main" val="1719747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CE3FD5-6534-022C-77A9-1400E8B62D6C}"/>
              </a:ext>
            </a:extLst>
          </p:cNvPr>
          <p:cNvPicPr>
            <a:picLocks noChangeAspect="1"/>
          </p:cNvPicPr>
          <p:nvPr/>
        </p:nvPicPr>
        <p:blipFill>
          <a:blip r:embed="rId2"/>
          <a:stretch>
            <a:fillRect/>
          </a:stretch>
        </p:blipFill>
        <p:spPr>
          <a:xfrm>
            <a:off x="0" y="0"/>
            <a:ext cx="6563123" cy="6858000"/>
          </a:xfrm>
          <a:prstGeom prst="rect">
            <a:avLst/>
          </a:prstGeom>
        </p:spPr>
      </p:pic>
      <p:pic>
        <p:nvPicPr>
          <p:cNvPr id="5" name="Picture 4">
            <a:extLst>
              <a:ext uri="{FF2B5EF4-FFF2-40B4-BE49-F238E27FC236}">
                <a16:creationId xmlns:a16="http://schemas.microsoft.com/office/drawing/2014/main" id="{7686B4DB-C341-BF65-582F-4EABC69B8C90}"/>
              </a:ext>
            </a:extLst>
          </p:cNvPr>
          <p:cNvPicPr>
            <a:picLocks noChangeAspect="1"/>
          </p:cNvPicPr>
          <p:nvPr/>
        </p:nvPicPr>
        <p:blipFill>
          <a:blip r:embed="rId3"/>
          <a:stretch>
            <a:fillRect/>
          </a:stretch>
        </p:blipFill>
        <p:spPr>
          <a:xfrm>
            <a:off x="8175817" y="107577"/>
            <a:ext cx="3898603" cy="2873443"/>
          </a:xfrm>
          <a:prstGeom prst="rect">
            <a:avLst/>
          </a:prstGeom>
        </p:spPr>
      </p:pic>
      <p:pic>
        <p:nvPicPr>
          <p:cNvPr id="7" name="Picture 6">
            <a:extLst>
              <a:ext uri="{FF2B5EF4-FFF2-40B4-BE49-F238E27FC236}">
                <a16:creationId xmlns:a16="http://schemas.microsoft.com/office/drawing/2014/main" id="{0A790025-5F65-4678-635F-30C815CC5205}"/>
              </a:ext>
            </a:extLst>
          </p:cNvPr>
          <p:cNvPicPr>
            <a:picLocks noChangeAspect="1"/>
          </p:cNvPicPr>
          <p:nvPr/>
        </p:nvPicPr>
        <p:blipFill>
          <a:blip r:embed="rId4"/>
          <a:stretch>
            <a:fillRect/>
          </a:stretch>
        </p:blipFill>
        <p:spPr>
          <a:xfrm>
            <a:off x="8175817" y="3313496"/>
            <a:ext cx="3898603" cy="3436927"/>
          </a:xfrm>
          <a:prstGeom prst="rect">
            <a:avLst/>
          </a:prstGeom>
        </p:spPr>
      </p:pic>
    </p:spTree>
    <p:extLst>
      <p:ext uri="{BB962C8B-B14F-4D97-AF65-F5344CB8AC3E}">
        <p14:creationId xmlns:p14="http://schemas.microsoft.com/office/powerpoint/2010/main" val="1485799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E708AF-E54E-050E-B2C1-FEEB2FA720B0}"/>
              </a:ext>
            </a:extLst>
          </p:cNvPr>
          <p:cNvSpPr txBox="1"/>
          <p:nvPr/>
        </p:nvSpPr>
        <p:spPr>
          <a:xfrm>
            <a:off x="369863" y="327073"/>
            <a:ext cx="11489057" cy="1815882"/>
          </a:xfrm>
          <a:prstGeom prst="rect">
            <a:avLst/>
          </a:prstGeom>
          <a:noFill/>
        </p:spPr>
        <p:txBody>
          <a:bodyPr wrap="square" rtlCol="0">
            <a:spAutoFit/>
          </a:bodyPr>
          <a:lstStyle/>
          <a:p>
            <a:r>
              <a:rPr lang="en-GB" sz="2800" dirty="0"/>
              <a:t>To be considered for an EHCPN assessment, the child’s needs cannot be met under universal provision and they will need to have long-term additional support to access learning. This may also include children that will need specialist provision.</a:t>
            </a:r>
          </a:p>
        </p:txBody>
      </p:sp>
      <p:sp>
        <p:nvSpPr>
          <p:cNvPr id="4" name="TextBox 3">
            <a:extLst>
              <a:ext uri="{FF2B5EF4-FFF2-40B4-BE49-F238E27FC236}">
                <a16:creationId xmlns:a16="http://schemas.microsoft.com/office/drawing/2014/main" id="{31C0F14C-99D6-61DD-FB06-0E0BC034F061}"/>
              </a:ext>
            </a:extLst>
          </p:cNvPr>
          <p:cNvSpPr txBox="1"/>
          <p:nvPr/>
        </p:nvSpPr>
        <p:spPr>
          <a:xfrm>
            <a:off x="369863" y="2991497"/>
            <a:ext cx="9147636" cy="3539430"/>
          </a:xfrm>
          <a:prstGeom prst="rect">
            <a:avLst/>
          </a:prstGeom>
          <a:noFill/>
        </p:spPr>
        <p:txBody>
          <a:bodyPr wrap="square">
            <a:spAutoFit/>
          </a:bodyPr>
          <a:lstStyle/>
          <a:p>
            <a:r>
              <a:rPr lang="en-GB" sz="2800" b="1" dirty="0"/>
              <a:t>Who is Eligible for an EHCP?</a:t>
            </a:r>
          </a:p>
          <a:p>
            <a:pPr marL="742950" lvl="1" indent="-285750">
              <a:buFont typeface="Arial" panose="020B0604020202020204" pitchFamily="34" charset="0"/>
              <a:buChar char="•"/>
            </a:pPr>
            <a:r>
              <a:rPr lang="en-GB" sz="2800" dirty="0"/>
              <a:t>Children or young people with significant learning difficulties or disabilities that cannot be met by the local mainstream school’s support alone.</a:t>
            </a:r>
          </a:p>
          <a:p>
            <a:pPr marL="742950" lvl="1" indent="-285750">
              <a:buFont typeface="Arial" panose="020B0604020202020204" pitchFamily="34" charset="0"/>
              <a:buChar char="•"/>
            </a:pPr>
            <a:r>
              <a:rPr lang="en-GB" sz="2800" dirty="0"/>
              <a:t>The child must be under 25 years old.</a:t>
            </a:r>
          </a:p>
          <a:p>
            <a:pPr marL="742950" lvl="1" indent="-285750">
              <a:buFont typeface="Arial" panose="020B0604020202020204" pitchFamily="34" charset="0"/>
              <a:buChar char="•"/>
            </a:pPr>
            <a:r>
              <a:rPr lang="en-GB" sz="2800" dirty="0"/>
              <a:t>The needs should require special provision, which can’t be provided through the standard curriculum or resources.</a:t>
            </a:r>
          </a:p>
        </p:txBody>
      </p:sp>
      <p:pic>
        <p:nvPicPr>
          <p:cNvPr id="5" name="Content Placeholder 3">
            <a:extLst>
              <a:ext uri="{FF2B5EF4-FFF2-40B4-BE49-F238E27FC236}">
                <a16:creationId xmlns:a16="http://schemas.microsoft.com/office/drawing/2014/main" id="{A496B6A9-481F-4DF8-A3FD-24899151AB78}"/>
              </a:ext>
            </a:extLst>
          </p:cNvPr>
          <p:cNvPicPr>
            <a:picLocks noChangeAspect="1"/>
          </p:cNvPicPr>
          <p:nvPr/>
        </p:nvPicPr>
        <p:blipFill rotWithShape="1">
          <a:blip r:embed="rId2"/>
          <a:srcRect l="2093" t="1261" r="3787" b="2594"/>
          <a:stretch/>
        </p:blipFill>
        <p:spPr>
          <a:xfrm>
            <a:off x="9517499" y="3241151"/>
            <a:ext cx="2492898" cy="3040121"/>
          </a:xfrm>
          <a:prstGeom prst="rect">
            <a:avLst/>
          </a:prstGeom>
        </p:spPr>
      </p:pic>
    </p:spTree>
    <p:extLst>
      <p:ext uri="{BB962C8B-B14F-4D97-AF65-F5344CB8AC3E}">
        <p14:creationId xmlns:p14="http://schemas.microsoft.com/office/powerpoint/2010/main" val="812175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2AC4F3-6F37-AD8B-0908-56D23C0C6BB7}"/>
              </a:ext>
            </a:extLst>
          </p:cNvPr>
          <p:cNvPicPr>
            <a:picLocks noChangeAspect="1"/>
          </p:cNvPicPr>
          <p:nvPr/>
        </p:nvPicPr>
        <p:blipFill>
          <a:blip r:embed="rId2"/>
          <a:stretch>
            <a:fillRect/>
          </a:stretch>
        </p:blipFill>
        <p:spPr>
          <a:xfrm>
            <a:off x="104989" y="96100"/>
            <a:ext cx="4953691" cy="3886742"/>
          </a:xfrm>
          <a:prstGeom prst="rect">
            <a:avLst/>
          </a:prstGeom>
        </p:spPr>
      </p:pic>
      <p:pic>
        <p:nvPicPr>
          <p:cNvPr id="5122" name="Picture 2" descr="How to become a special educational needs teacher | Leeds Beckett University">
            <a:extLst>
              <a:ext uri="{FF2B5EF4-FFF2-40B4-BE49-F238E27FC236}">
                <a16:creationId xmlns:a16="http://schemas.microsoft.com/office/drawing/2014/main" id="{A45C1C5B-ADCA-4EF5-A0A1-7AB0FC60F7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1378" y="2017336"/>
            <a:ext cx="7125633" cy="4744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072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F9D2E5-8A55-526E-A6F8-8365C4F7ABA0}"/>
              </a:ext>
            </a:extLst>
          </p:cNvPr>
          <p:cNvSpPr txBox="1"/>
          <p:nvPr/>
        </p:nvSpPr>
        <p:spPr>
          <a:xfrm>
            <a:off x="531043" y="549014"/>
            <a:ext cx="8773212" cy="4832092"/>
          </a:xfrm>
          <a:prstGeom prst="rect">
            <a:avLst/>
          </a:prstGeom>
          <a:noFill/>
        </p:spPr>
        <p:txBody>
          <a:bodyPr wrap="square">
            <a:spAutoFit/>
          </a:bodyPr>
          <a:lstStyle/>
          <a:p>
            <a:r>
              <a:rPr lang="en-GB" sz="2800" b="1" dirty="0"/>
              <a:t>Benefits of an EHCP</a:t>
            </a:r>
          </a:p>
          <a:p>
            <a:endParaRPr lang="en-GB" sz="2800" b="1" dirty="0"/>
          </a:p>
          <a:p>
            <a:r>
              <a:rPr lang="en-GB" sz="2800" dirty="0"/>
              <a:t>Why is an EHCP Important?</a:t>
            </a:r>
          </a:p>
          <a:p>
            <a:pPr marL="742950" lvl="1" indent="-285750">
              <a:buFont typeface="Arial" panose="020B0604020202020204" pitchFamily="34" charset="0"/>
              <a:buChar char="•"/>
            </a:pPr>
            <a:r>
              <a:rPr lang="en-GB" sz="2800" b="1" dirty="0"/>
              <a:t>Personalised Support</a:t>
            </a:r>
            <a:r>
              <a:rPr lang="en-GB" sz="2800" dirty="0"/>
              <a:t>: Tailored support ensures the child's needs are met.</a:t>
            </a:r>
          </a:p>
          <a:p>
            <a:pPr marL="742950" lvl="1" indent="-285750">
              <a:buFont typeface="Arial" panose="020B0604020202020204" pitchFamily="34" charset="0"/>
              <a:buChar char="•"/>
            </a:pPr>
            <a:r>
              <a:rPr lang="en-GB" sz="2800" b="1" dirty="0"/>
              <a:t>Legal Entitlement</a:t>
            </a:r>
            <a:r>
              <a:rPr lang="en-GB" sz="2800" dirty="0"/>
              <a:t>: EHCPs are a legal right, and schools must provide the specified support.</a:t>
            </a:r>
          </a:p>
          <a:p>
            <a:pPr marL="742950" lvl="1" indent="-285750">
              <a:buFont typeface="Arial" panose="020B0604020202020204" pitchFamily="34" charset="0"/>
              <a:buChar char="•"/>
            </a:pPr>
            <a:r>
              <a:rPr lang="en-GB" sz="2800" b="1" dirty="0"/>
              <a:t>Holistic Approach</a:t>
            </a:r>
            <a:r>
              <a:rPr lang="en-GB" sz="2800" dirty="0"/>
              <a:t>: It takes into account the child’s education, health, and care needs.</a:t>
            </a:r>
          </a:p>
          <a:p>
            <a:pPr marL="742950" lvl="1" indent="-285750">
              <a:buFont typeface="Arial" panose="020B0604020202020204" pitchFamily="34" charset="0"/>
              <a:buChar char="•"/>
            </a:pPr>
            <a:r>
              <a:rPr lang="en-GB" sz="2800" b="1" dirty="0"/>
              <a:t>Clear Path Forward</a:t>
            </a:r>
            <a:r>
              <a:rPr lang="en-GB" sz="2800" dirty="0"/>
              <a:t>: The plan outlines specific goals and how to achieve them.</a:t>
            </a:r>
          </a:p>
        </p:txBody>
      </p:sp>
      <p:pic>
        <p:nvPicPr>
          <p:cNvPr id="6146" name="Picture 2" descr="Tick Icon Transparent Stock Illustrations – 3,043 Tick Icon Transparent  Stock Illustrations, Vectors &amp; Clipart - Dreamstime">
            <a:extLst>
              <a:ext uri="{FF2B5EF4-FFF2-40B4-BE49-F238E27FC236}">
                <a16:creationId xmlns:a16="http://schemas.microsoft.com/office/drawing/2014/main" id="{F6EA4D4D-D3D6-4130-82C6-80C5555E3F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142" t="21535" r="12978" b="25223"/>
          <a:stretch/>
        </p:blipFill>
        <p:spPr bwMode="auto">
          <a:xfrm>
            <a:off x="9304255" y="4374038"/>
            <a:ext cx="2805938" cy="230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631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5251B5-7B2A-5E5F-391C-6FEF47759A4B}"/>
              </a:ext>
            </a:extLst>
          </p:cNvPr>
          <p:cNvSpPr txBox="1"/>
          <p:nvPr/>
        </p:nvSpPr>
        <p:spPr>
          <a:xfrm>
            <a:off x="342508" y="278539"/>
            <a:ext cx="9829014" cy="6001643"/>
          </a:xfrm>
          <a:prstGeom prst="rect">
            <a:avLst/>
          </a:prstGeom>
          <a:noFill/>
        </p:spPr>
        <p:txBody>
          <a:bodyPr wrap="square">
            <a:spAutoFit/>
          </a:bodyPr>
          <a:lstStyle/>
          <a:p>
            <a:r>
              <a:rPr lang="en-GB" sz="3200" b="1" dirty="0"/>
              <a:t>The Components of an EHCP</a:t>
            </a:r>
          </a:p>
          <a:p>
            <a:r>
              <a:rPr lang="en-GB" sz="3200" dirty="0"/>
              <a:t>What Does an EHCP Include?</a:t>
            </a:r>
          </a:p>
          <a:p>
            <a:pPr marL="742950" lvl="1" indent="-285750">
              <a:buFont typeface="Arial" panose="020B0604020202020204" pitchFamily="34" charset="0"/>
              <a:buChar char="•"/>
            </a:pPr>
            <a:r>
              <a:rPr lang="en-GB" sz="3200" b="1" dirty="0"/>
              <a:t>The child’s needs</a:t>
            </a:r>
            <a:r>
              <a:rPr lang="en-GB" sz="3200" dirty="0"/>
              <a:t>: Describes the child’s specific needs.</a:t>
            </a:r>
          </a:p>
          <a:p>
            <a:pPr marL="742950" lvl="1" indent="-285750">
              <a:buFont typeface="Arial" panose="020B0604020202020204" pitchFamily="34" charset="0"/>
              <a:buChar char="•"/>
            </a:pPr>
            <a:r>
              <a:rPr lang="en-GB" sz="3200" b="1" dirty="0"/>
              <a:t>Support required</a:t>
            </a:r>
            <a:r>
              <a:rPr lang="en-GB" sz="3200" dirty="0"/>
              <a:t>: Outlines what support is needed (e.g., extra help in school).</a:t>
            </a:r>
          </a:p>
          <a:p>
            <a:pPr marL="742950" lvl="1" indent="-285750">
              <a:buFont typeface="Arial" panose="020B0604020202020204" pitchFamily="34" charset="0"/>
              <a:buChar char="•"/>
            </a:pPr>
            <a:r>
              <a:rPr lang="en-GB" sz="3200" b="1" dirty="0"/>
              <a:t>Goals and outcomes</a:t>
            </a:r>
            <a:r>
              <a:rPr lang="en-GB" sz="3200" dirty="0"/>
              <a:t>: Specifies what the child should be working towards.</a:t>
            </a:r>
          </a:p>
          <a:p>
            <a:pPr marL="742950" lvl="1" indent="-285750">
              <a:buFont typeface="Arial" panose="020B0604020202020204" pitchFamily="34" charset="0"/>
              <a:buChar char="•"/>
            </a:pPr>
            <a:r>
              <a:rPr lang="en-GB" sz="3200" b="1" dirty="0"/>
              <a:t>Health and social care support</a:t>
            </a:r>
            <a:r>
              <a:rPr lang="en-GB" sz="3200" dirty="0"/>
              <a:t>: Includes any required health or care services.</a:t>
            </a:r>
          </a:p>
          <a:p>
            <a:pPr marL="742950" lvl="1" indent="-285750">
              <a:buFont typeface="Arial" panose="020B0604020202020204" pitchFamily="34" charset="0"/>
              <a:buChar char="•"/>
            </a:pPr>
            <a:r>
              <a:rPr lang="en-GB" sz="3200" b="1" dirty="0"/>
              <a:t>Provision in education</a:t>
            </a:r>
            <a:r>
              <a:rPr lang="en-GB" sz="3200" dirty="0"/>
              <a:t>: Describes the school or setting best suited to the child's needs.</a:t>
            </a:r>
          </a:p>
        </p:txBody>
      </p:sp>
    </p:spTree>
    <p:extLst>
      <p:ext uri="{BB962C8B-B14F-4D97-AF65-F5344CB8AC3E}">
        <p14:creationId xmlns:p14="http://schemas.microsoft.com/office/powerpoint/2010/main" val="1919313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EB0651-210B-4C8A-8296-5D8D41B4DBDA}"/>
              </a:ext>
            </a:extLst>
          </p:cNvPr>
          <p:cNvPicPr>
            <a:picLocks noChangeAspect="1"/>
          </p:cNvPicPr>
          <p:nvPr/>
        </p:nvPicPr>
        <p:blipFill>
          <a:blip r:embed="rId3"/>
          <a:stretch>
            <a:fillRect/>
          </a:stretch>
        </p:blipFill>
        <p:spPr>
          <a:xfrm>
            <a:off x="481012" y="1662358"/>
            <a:ext cx="11229975" cy="4400550"/>
          </a:xfrm>
          <a:prstGeom prst="rect">
            <a:avLst/>
          </a:prstGeom>
        </p:spPr>
      </p:pic>
      <p:sp>
        <p:nvSpPr>
          <p:cNvPr id="4" name="Title 1">
            <a:extLst>
              <a:ext uri="{FF2B5EF4-FFF2-40B4-BE49-F238E27FC236}">
                <a16:creationId xmlns:a16="http://schemas.microsoft.com/office/drawing/2014/main" id="{F5C091DC-935A-4393-804B-AF9967C11C7F}"/>
              </a:ext>
            </a:extLst>
          </p:cNvPr>
          <p:cNvSpPr txBox="1">
            <a:spLocks/>
          </p:cNvSpPr>
          <p:nvPr/>
        </p:nvSpPr>
        <p:spPr>
          <a:xfrm>
            <a:off x="481012" y="428679"/>
            <a:ext cx="9196504" cy="55170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accent6"/>
                </a:solidFill>
                <a:cs typeface="Calibri Light"/>
              </a:rPr>
              <a:t>Who can request an EHC Needs Assessment  (EHCNA)?</a:t>
            </a:r>
            <a:r>
              <a:rPr lang="en-US" sz="3200" b="1" dirty="0">
                <a:solidFill>
                  <a:schemeClr val="accent6"/>
                </a:solidFill>
                <a:ea typeface="+mj-lt"/>
                <a:cs typeface="+mj-lt"/>
              </a:rPr>
              <a:t> </a:t>
            </a:r>
            <a:endParaRPr lang="en-GB" sz="3200" b="1" dirty="0">
              <a:solidFill>
                <a:schemeClr val="accent6"/>
              </a:solidFill>
            </a:endParaRPr>
          </a:p>
        </p:txBody>
      </p:sp>
    </p:spTree>
    <p:extLst>
      <p:ext uri="{BB962C8B-B14F-4D97-AF65-F5344CB8AC3E}">
        <p14:creationId xmlns:p14="http://schemas.microsoft.com/office/powerpoint/2010/main" val="2183773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696F1F-E249-4173-B323-058498EA8BD8}"/>
              </a:ext>
            </a:extLst>
          </p:cNvPr>
          <p:cNvSpPr txBox="1"/>
          <p:nvPr/>
        </p:nvSpPr>
        <p:spPr>
          <a:xfrm>
            <a:off x="379562" y="330649"/>
            <a:ext cx="9761013" cy="1200329"/>
          </a:xfrm>
          <a:prstGeom prst="rect">
            <a:avLst/>
          </a:prstGeom>
          <a:noFill/>
        </p:spPr>
        <p:txBody>
          <a:bodyPr wrap="square" rtlCol="0">
            <a:spAutoFit/>
          </a:bodyPr>
          <a:lstStyle/>
          <a:p>
            <a:r>
              <a:rPr lang="en-GB" sz="3600" b="1" dirty="0">
                <a:solidFill>
                  <a:srgbClr val="0070C0"/>
                </a:solidFill>
              </a:rPr>
              <a:t>What is an Education, Health and Care Needs Assessment (EHCNA)?</a:t>
            </a:r>
            <a:endParaRPr lang="en-GB" dirty="0"/>
          </a:p>
        </p:txBody>
      </p:sp>
      <p:pic>
        <p:nvPicPr>
          <p:cNvPr id="3" name="Online Media 3" title="What is an EHCP and who is it for?">
            <a:hlinkClick r:id="" action="ppaction://media"/>
            <a:extLst>
              <a:ext uri="{FF2B5EF4-FFF2-40B4-BE49-F238E27FC236}">
                <a16:creationId xmlns:a16="http://schemas.microsoft.com/office/drawing/2014/main" id="{2807374A-29AB-4524-87BC-90AA99D8BF29}"/>
              </a:ext>
            </a:extLst>
          </p:cNvPr>
          <p:cNvPicPr>
            <a:picLocks noRot="1" noChangeAspect="1"/>
          </p:cNvPicPr>
          <p:nvPr>
            <a:videoFile r:link="rId1"/>
          </p:nvPr>
        </p:nvPicPr>
        <p:blipFill>
          <a:blip r:embed="rId3"/>
          <a:stretch>
            <a:fillRect/>
          </a:stretch>
        </p:blipFill>
        <p:spPr>
          <a:xfrm>
            <a:off x="2053087" y="1927629"/>
            <a:ext cx="7840247" cy="4430039"/>
          </a:xfrm>
          <a:prstGeom prst="rect">
            <a:avLst/>
          </a:prstGeom>
        </p:spPr>
      </p:pic>
    </p:spTree>
    <p:extLst>
      <p:ext uri="{BB962C8B-B14F-4D97-AF65-F5344CB8AC3E}">
        <p14:creationId xmlns:p14="http://schemas.microsoft.com/office/powerpoint/2010/main" val="3546460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CB1E6-9FF0-48E1-979F-95E9D2D9E4A7}"/>
              </a:ext>
            </a:extLst>
          </p:cNvPr>
          <p:cNvSpPr txBox="1">
            <a:spLocks/>
          </p:cNvSpPr>
          <p:nvPr/>
        </p:nvSpPr>
        <p:spPr>
          <a:xfrm>
            <a:off x="640080" y="675552"/>
            <a:ext cx="8513347" cy="56878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solidFill>
                  <a:schemeClr val="tx2"/>
                </a:solidFill>
              </a:rPr>
              <a:t>Considering evidence as part of a new EHC request</a:t>
            </a:r>
          </a:p>
        </p:txBody>
      </p:sp>
      <p:sp>
        <p:nvSpPr>
          <p:cNvPr id="3" name="Content Placeholder 2">
            <a:extLst>
              <a:ext uri="{FF2B5EF4-FFF2-40B4-BE49-F238E27FC236}">
                <a16:creationId xmlns:a16="http://schemas.microsoft.com/office/drawing/2014/main" id="{B95B1058-1ED9-43B8-8C1B-101536CD933F}"/>
              </a:ext>
            </a:extLst>
          </p:cNvPr>
          <p:cNvSpPr txBox="1">
            <a:spLocks/>
          </p:cNvSpPr>
          <p:nvPr/>
        </p:nvSpPr>
        <p:spPr>
          <a:xfrm>
            <a:off x="640080" y="1766500"/>
            <a:ext cx="10713720" cy="441594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1800" dirty="0">
                <a:solidFill>
                  <a:srgbClr val="292B2C"/>
                </a:solidFill>
                <a:latin typeface="Open Sans" panose="020B0606030504020204" pitchFamily="34" charset="0"/>
              </a:rPr>
              <a:t> </a:t>
            </a:r>
            <a:r>
              <a:rPr lang="en-GB" sz="2400" dirty="0">
                <a:solidFill>
                  <a:srgbClr val="D34602"/>
                </a:solidFill>
                <a:latin typeface="Open Sans" panose="020B0606030504020204" pitchFamily="34" charset="0"/>
                <a:hlinkClick r:id="rId2"/>
              </a:rPr>
              <a:t>SEN and Disability Code of Practice 2015 (the Code)</a:t>
            </a:r>
            <a:r>
              <a:rPr lang="en-GB" sz="2400" dirty="0">
                <a:solidFill>
                  <a:srgbClr val="292B2C"/>
                </a:solidFill>
                <a:latin typeface="Open Sans" panose="020B0606030504020204" pitchFamily="34" charset="0"/>
              </a:rPr>
              <a:t>, </a:t>
            </a:r>
            <a:r>
              <a:rPr lang="en-GB" sz="2400" dirty="0">
                <a:solidFill>
                  <a:prstClr val="black"/>
                </a:solidFill>
                <a:cs typeface="Calibri"/>
              </a:rPr>
              <a:t>paragraph 9.14 states, BCP will need to take into account a wide range of evidence, and should pay particular attention to: </a:t>
            </a:r>
            <a:endParaRPr lang="en-US"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Attainment and rate of progress or developmental milestones</a:t>
            </a:r>
            <a:endParaRPr lang="en-US"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Information about the nature, extent and context of the child or young person’s SEND </a:t>
            </a:r>
            <a:endParaRPr lang="en-US"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Evidence of the action and reflection (Assess, Plan, Do, Review cycle)</a:t>
            </a:r>
            <a:endParaRPr lang="en-GB"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Evidence that where progress has been made, it has only been as the result of much additional intervention and support over and above that which is usually provided </a:t>
            </a:r>
            <a:endParaRPr lang="en-US"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Evidence of the child or young person’s physical, emotional and social development and health needs, drawing on relevant evidence from clinicians and other health professionals and what has been done to meet these by other agencies,</a:t>
            </a:r>
            <a:endParaRPr lang="en-GB" sz="2400" dirty="0">
              <a:solidFill>
                <a:prstClr val="black"/>
              </a:solidFill>
              <a:ea typeface="+mn-lt"/>
              <a:cs typeface="Calibri" panose="020F0502020204030204"/>
            </a:endParaRPr>
          </a:p>
          <a:p>
            <a:pPr marL="457200" indent="-457200">
              <a:buFont typeface="Arial"/>
              <a:buChar char="•"/>
              <a:defRPr/>
            </a:pPr>
            <a:r>
              <a:rPr lang="en-GB" sz="2400" dirty="0">
                <a:solidFill>
                  <a:prstClr val="black"/>
                </a:solidFill>
                <a:cs typeface="Calibri"/>
              </a:rPr>
              <a:t>Where a young person is aged over 18, the LA must consider whether the young person requires additional time to complete their education or training. </a:t>
            </a:r>
          </a:p>
          <a:p>
            <a:pPr marL="457200" indent="-457200">
              <a:buFont typeface="Arial"/>
              <a:buChar char="•"/>
              <a:defRPr/>
            </a:pPr>
            <a:endParaRPr lang="en-GB" sz="1800" dirty="0">
              <a:solidFill>
                <a:prstClr val="black"/>
              </a:solidFill>
              <a:cs typeface="Calibri"/>
            </a:endParaRPr>
          </a:p>
          <a:p>
            <a:pPr marL="0" indent="0">
              <a:lnSpc>
                <a:spcPct val="150000"/>
              </a:lnSpc>
              <a:buFont typeface="Arial" panose="020B0604020202020204" pitchFamily="34" charset="0"/>
              <a:buNone/>
            </a:pPr>
            <a:endParaRPr lang="en-GB" sz="1800" dirty="0"/>
          </a:p>
        </p:txBody>
      </p:sp>
    </p:spTree>
    <p:extLst>
      <p:ext uri="{BB962C8B-B14F-4D97-AF65-F5344CB8AC3E}">
        <p14:creationId xmlns:p14="http://schemas.microsoft.com/office/powerpoint/2010/main" val="2354983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119466-89D1-4AB2-C989-8FBBDC0ABA6B}"/>
              </a:ext>
            </a:extLst>
          </p:cNvPr>
          <p:cNvSpPr>
            <a:spLocks noChangeArrowheads="1"/>
          </p:cNvSpPr>
          <p:nvPr/>
        </p:nvSpPr>
        <p:spPr bwMode="auto">
          <a:xfrm>
            <a:off x="528918" y="-176937"/>
            <a:ext cx="11026588"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chemeClr val="tx1"/>
                </a:solidFill>
                <a:effectLst/>
                <a:latin typeface="Arial" panose="020B0604020202020204" pitchFamily="34" charset="0"/>
              </a:rPr>
              <a:t>The EHCP Process</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2400" b="1" i="0" u="none" strike="noStrike" cap="none" normalizeH="0" baseline="0" dirty="0">
                <a:ln>
                  <a:noFill/>
                </a:ln>
                <a:solidFill>
                  <a:schemeClr val="tx1"/>
                </a:solidFill>
                <a:effectLst/>
                <a:latin typeface="Arial" panose="020B0604020202020204" pitchFamily="34" charset="0"/>
              </a:rPr>
              <a:t>Requesting an EHCP Assessment</a:t>
            </a:r>
            <a:r>
              <a:rPr kumimoji="0" lang="en-US" altLang="en-US" sz="2400" b="0" i="0" u="none" strike="noStrike" cap="none" normalizeH="0" baseline="0" dirty="0">
                <a:ln>
                  <a:noFill/>
                </a:ln>
                <a:solidFill>
                  <a:schemeClr val="tx1"/>
                </a:solidFill>
                <a:effectLst/>
                <a:latin typeface="Arial" panose="020B0604020202020204" pitchFamily="34" charset="0"/>
              </a:rPr>
              <a:t>: A parent, carer, or professional can request an assessment.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2400" b="1" i="0" u="none" strike="noStrike" cap="none" normalizeH="0" baseline="0" dirty="0">
                <a:ln>
                  <a:noFill/>
                </a:ln>
                <a:solidFill>
                  <a:schemeClr val="tx1"/>
                </a:solidFill>
                <a:effectLst/>
                <a:latin typeface="Arial" panose="020B0604020202020204" pitchFamily="34" charset="0"/>
              </a:rPr>
              <a:t>Needs Assessment</a:t>
            </a:r>
            <a:r>
              <a:rPr kumimoji="0" lang="en-US" altLang="en-US" sz="2400" b="0" i="0" u="none" strike="noStrike" cap="none" normalizeH="0" baseline="0" dirty="0">
                <a:ln>
                  <a:noFill/>
                </a:ln>
                <a:solidFill>
                  <a:schemeClr val="tx1"/>
                </a:solidFill>
                <a:effectLst/>
                <a:latin typeface="Arial" panose="020B0604020202020204" pitchFamily="34" charset="0"/>
              </a:rPr>
              <a:t>: The local authority gathers information from professionals (e.g., teachers, doctors).</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lang="en-US" altLang="en-US" sz="2400" b="1" dirty="0">
                <a:latin typeface="Arial" panose="020B0604020202020204" pitchFamily="34" charset="0"/>
              </a:rPr>
              <a:t>Panel: </a:t>
            </a:r>
            <a:r>
              <a:rPr lang="en-US" altLang="en-US" sz="2400" dirty="0">
                <a:latin typeface="Arial" panose="020B0604020202020204" pitchFamily="34" charset="0"/>
              </a:rPr>
              <a:t>A panel of specialists decide upon the outcome of the needs assessment.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2400" b="1" i="0" u="none" strike="noStrike" cap="none" normalizeH="0" baseline="0" dirty="0">
                <a:ln>
                  <a:noFill/>
                </a:ln>
                <a:solidFill>
                  <a:schemeClr val="tx1"/>
                </a:solidFill>
                <a:effectLst/>
                <a:latin typeface="Arial" panose="020B0604020202020204" pitchFamily="34" charset="0"/>
              </a:rPr>
              <a:t>EHCP Draft</a:t>
            </a:r>
            <a:r>
              <a:rPr kumimoji="0" lang="en-US" altLang="en-US" sz="2400" b="0" i="0" u="none" strike="noStrike" cap="none" normalizeH="0" baseline="0" dirty="0">
                <a:ln>
                  <a:noFill/>
                </a:ln>
                <a:solidFill>
                  <a:schemeClr val="tx1"/>
                </a:solidFill>
                <a:effectLst/>
                <a:latin typeface="Arial" panose="020B0604020202020204" pitchFamily="34" charset="0"/>
              </a:rPr>
              <a:t>: The local authority drafts the EHCP with input from parents and professionals.</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2400" b="1" i="0" u="none" strike="noStrike" cap="none" normalizeH="0" baseline="0" dirty="0">
                <a:ln>
                  <a:noFill/>
                </a:ln>
                <a:solidFill>
                  <a:schemeClr val="tx1"/>
                </a:solidFill>
                <a:effectLst/>
                <a:latin typeface="Arial" panose="020B0604020202020204" pitchFamily="34" charset="0"/>
              </a:rPr>
              <a:t>Final EHCP</a:t>
            </a:r>
            <a:r>
              <a:rPr kumimoji="0" lang="en-US" altLang="en-US" sz="2400" b="0" i="0" u="none" strike="noStrike" cap="none" normalizeH="0" baseline="0" dirty="0">
                <a:ln>
                  <a:noFill/>
                </a:ln>
                <a:solidFill>
                  <a:schemeClr val="tx1"/>
                </a:solidFill>
                <a:effectLst/>
                <a:latin typeface="Arial" panose="020B0604020202020204" pitchFamily="34" charset="0"/>
              </a:rPr>
              <a:t>: The local authority issues a final plan.</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2400" b="1" i="0" u="none" strike="noStrike" cap="none" normalizeH="0" baseline="0" dirty="0">
                <a:ln>
                  <a:noFill/>
                </a:ln>
                <a:solidFill>
                  <a:schemeClr val="tx1"/>
                </a:solidFill>
                <a:effectLst/>
                <a:latin typeface="Arial" panose="020B0604020202020204" pitchFamily="34" charset="0"/>
              </a:rPr>
              <a:t>Review</a:t>
            </a:r>
            <a:r>
              <a:rPr kumimoji="0" lang="en-US" altLang="en-US" sz="2400" b="0" i="0" u="none" strike="noStrike" cap="none" normalizeH="0" baseline="0" dirty="0">
                <a:ln>
                  <a:noFill/>
                </a:ln>
                <a:solidFill>
                  <a:schemeClr val="tx1"/>
                </a:solidFill>
                <a:effectLst/>
                <a:latin typeface="Arial" panose="020B0604020202020204" pitchFamily="34" charset="0"/>
              </a:rPr>
              <a:t>: The EHCP is reviewed annually to ensure it’s still relevant.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56AE4B6F-FB23-EAF8-C731-C1B90FEAAD70}"/>
              </a:ext>
            </a:extLst>
          </p:cNvPr>
          <p:cNvPicPr>
            <a:picLocks noChangeAspect="1"/>
          </p:cNvPicPr>
          <p:nvPr/>
        </p:nvPicPr>
        <p:blipFill>
          <a:blip r:embed="rId2"/>
          <a:stretch>
            <a:fillRect/>
          </a:stretch>
        </p:blipFill>
        <p:spPr>
          <a:xfrm>
            <a:off x="1266499" y="4308905"/>
            <a:ext cx="9551426" cy="2360619"/>
          </a:xfrm>
          <a:prstGeom prst="rect">
            <a:avLst/>
          </a:prstGeom>
        </p:spPr>
      </p:pic>
    </p:spTree>
    <p:extLst>
      <p:ext uri="{BB962C8B-B14F-4D97-AF65-F5344CB8AC3E}">
        <p14:creationId xmlns:p14="http://schemas.microsoft.com/office/powerpoint/2010/main" val="3268883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20BE0B-86CF-4FCC-1BE2-C30C9AFAD93A}"/>
              </a:ext>
            </a:extLst>
          </p:cNvPr>
          <p:cNvSpPr txBox="1"/>
          <p:nvPr/>
        </p:nvSpPr>
        <p:spPr>
          <a:xfrm>
            <a:off x="262111" y="188503"/>
            <a:ext cx="6096000" cy="2308324"/>
          </a:xfrm>
          <a:prstGeom prst="rect">
            <a:avLst/>
          </a:prstGeom>
          <a:noFill/>
        </p:spPr>
        <p:txBody>
          <a:bodyPr wrap="square">
            <a:spAutoFit/>
          </a:bodyPr>
          <a:lstStyle/>
          <a:p>
            <a:r>
              <a:rPr lang="en-GB" b="1" dirty="0"/>
              <a:t>Key Timelines in the EHCP Process</a:t>
            </a:r>
          </a:p>
          <a:p>
            <a:r>
              <a:rPr lang="en-GB" dirty="0"/>
              <a:t>Key Timelines</a:t>
            </a:r>
          </a:p>
          <a:p>
            <a:pPr marL="742950" lvl="1" indent="-285750">
              <a:buFont typeface="Arial" panose="020B0604020202020204" pitchFamily="34" charset="0"/>
              <a:buChar char="•"/>
            </a:pPr>
            <a:r>
              <a:rPr lang="en-GB" b="1" dirty="0"/>
              <a:t>Assessment</a:t>
            </a:r>
            <a:r>
              <a:rPr lang="en-GB" dirty="0"/>
              <a:t>: The local authority must decide within 6 weeks whether an assessment is needed.</a:t>
            </a:r>
          </a:p>
          <a:p>
            <a:pPr marL="742950" lvl="1" indent="-285750">
              <a:buFont typeface="Arial" panose="020B0604020202020204" pitchFamily="34" charset="0"/>
              <a:buChar char="•"/>
            </a:pPr>
            <a:r>
              <a:rPr lang="en-GB" b="1" dirty="0"/>
              <a:t>Draft EHCP</a:t>
            </a:r>
            <a:r>
              <a:rPr lang="en-GB" dirty="0"/>
              <a:t>: If approved, the draft EHCP must be issued within 14 weeks.</a:t>
            </a:r>
          </a:p>
          <a:p>
            <a:pPr marL="742950" lvl="1" indent="-285750">
              <a:buFont typeface="Arial" panose="020B0604020202020204" pitchFamily="34" charset="0"/>
              <a:buChar char="•"/>
            </a:pPr>
            <a:r>
              <a:rPr lang="en-GB" b="1" dirty="0"/>
              <a:t>Final EHCP</a:t>
            </a:r>
            <a:r>
              <a:rPr lang="en-GB" dirty="0"/>
              <a:t>: After the draft, the final EHCP should be issued within 20 weeks.</a:t>
            </a:r>
          </a:p>
        </p:txBody>
      </p:sp>
      <p:pic>
        <p:nvPicPr>
          <p:cNvPr id="5" name="Picture 4">
            <a:extLst>
              <a:ext uri="{FF2B5EF4-FFF2-40B4-BE49-F238E27FC236}">
                <a16:creationId xmlns:a16="http://schemas.microsoft.com/office/drawing/2014/main" id="{70DFA977-5B56-0F42-2F03-ACBB45D8DA89}"/>
              </a:ext>
            </a:extLst>
          </p:cNvPr>
          <p:cNvPicPr>
            <a:picLocks noChangeAspect="1"/>
          </p:cNvPicPr>
          <p:nvPr/>
        </p:nvPicPr>
        <p:blipFill>
          <a:blip r:embed="rId2"/>
          <a:stretch>
            <a:fillRect/>
          </a:stretch>
        </p:blipFill>
        <p:spPr>
          <a:xfrm>
            <a:off x="8059831" y="98612"/>
            <a:ext cx="4040367" cy="5103621"/>
          </a:xfrm>
          <a:prstGeom prst="rect">
            <a:avLst/>
          </a:prstGeom>
        </p:spPr>
      </p:pic>
      <p:pic>
        <p:nvPicPr>
          <p:cNvPr id="7" name="Picture 6">
            <a:extLst>
              <a:ext uri="{FF2B5EF4-FFF2-40B4-BE49-F238E27FC236}">
                <a16:creationId xmlns:a16="http://schemas.microsoft.com/office/drawing/2014/main" id="{E69DCA52-E636-6AF8-BB84-8BF96AC5F296}"/>
              </a:ext>
            </a:extLst>
          </p:cNvPr>
          <p:cNvPicPr>
            <a:picLocks noChangeAspect="1"/>
          </p:cNvPicPr>
          <p:nvPr/>
        </p:nvPicPr>
        <p:blipFill>
          <a:blip r:embed="rId3"/>
          <a:stretch>
            <a:fillRect/>
          </a:stretch>
        </p:blipFill>
        <p:spPr>
          <a:xfrm>
            <a:off x="8059830" y="5202233"/>
            <a:ext cx="4040367" cy="1344229"/>
          </a:xfrm>
          <a:prstGeom prst="rect">
            <a:avLst/>
          </a:prstGeom>
        </p:spPr>
      </p:pic>
      <p:pic>
        <p:nvPicPr>
          <p:cNvPr id="9" name="Picture 8">
            <a:extLst>
              <a:ext uri="{FF2B5EF4-FFF2-40B4-BE49-F238E27FC236}">
                <a16:creationId xmlns:a16="http://schemas.microsoft.com/office/drawing/2014/main" id="{BC17661A-70A1-9062-A391-F4285A6AA4B7}"/>
              </a:ext>
            </a:extLst>
          </p:cNvPr>
          <p:cNvPicPr>
            <a:picLocks noChangeAspect="1"/>
          </p:cNvPicPr>
          <p:nvPr/>
        </p:nvPicPr>
        <p:blipFill>
          <a:blip r:embed="rId4"/>
          <a:stretch>
            <a:fillRect/>
          </a:stretch>
        </p:blipFill>
        <p:spPr>
          <a:xfrm>
            <a:off x="262289" y="5210480"/>
            <a:ext cx="7382294" cy="1647520"/>
          </a:xfrm>
          <a:prstGeom prst="rect">
            <a:avLst/>
          </a:prstGeom>
        </p:spPr>
      </p:pic>
      <p:pic>
        <p:nvPicPr>
          <p:cNvPr id="6" name="Picture 5">
            <a:extLst>
              <a:ext uri="{FF2B5EF4-FFF2-40B4-BE49-F238E27FC236}">
                <a16:creationId xmlns:a16="http://schemas.microsoft.com/office/drawing/2014/main" id="{FC6280A0-4130-464D-9085-AD7CCD545D50}"/>
              </a:ext>
            </a:extLst>
          </p:cNvPr>
          <p:cNvPicPr>
            <a:picLocks noChangeAspect="1"/>
          </p:cNvPicPr>
          <p:nvPr/>
        </p:nvPicPr>
        <p:blipFill>
          <a:blip r:embed="rId5"/>
          <a:stretch>
            <a:fillRect/>
          </a:stretch>
        </p:blipFill>
        <p:spPr>
          <a:xfrm>
            <a:off x="267982" y="2496827"/>
            <a:ext cx="7791847" cy="3014110"/>
          </a:xfrm>
          <a:prstGeom prst="rect">
            <a:avLst/>
          </a:prstGeom>
        </p:spPr>
      </p:pic>
    </p:spTree>
    <p:extLst>
      <p:ext uri="{BB962C8B-B14F-4D97-AF65-F5344CB8AC3E}">
        <p14:creationId xmlns:p14="http://schemas.microsoft.com/office/powerpoint/2010/main" val="2638595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4538B2C-652F-46EA-B18C-835A2A339EF8}"/>
              </a:ext>
            </a:extLst>
          </p:cNvPr>
          <p:cNvSpPr txBox="1">
            <a:spLocks/>
          </p:cNvSpPr>
          <p:nvPr/>
        </p:nvSpPr>
        <p:spPr>
          <a:xfrm>
            <a:off x="527304" y="1335024"/>
            <a:ext cx="10826496" cy="48291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sz="2400" dirty="0"/>
              <a:t>SEN Reg 6(1)  and the Code of Practice (9.46) </a:t>
            </a:r>
            <a:r>
              <a:rPr lang="en-GB" sz="2400" dirty="0">
                <a:solidFill>
                  <a:prstClr val="black"/>
                </a:solidFill>
                <a:cs typeface="Calibri"/>
              </a:rPr>
              <a:t>The LA </a:t>
            </a:r>
            <a:r>
              <a:rPr lang="en-GB" sz="2400" b="1" u="sng" dirty="0">
                <a:solidFill>
                  <a:prstClr val="black"/>
                </a:solidFill>
                <a:cs typeface="Calibri"/>
              </a:rPr>
              <a:t>must</a:t>
            </a:r>
            <a:r>
              <a:rPr lang="en-GB" sz="2400" dirty="0">
                <a:solidFill>
                  <a:prstClr val="black"/>
                </a:solidFill>
                <a:cs typeface="Calibri"/>
              </a:rPr>
              <a:t> seek advice on needs, outcomes and provision from</a:t>
            </a:r>
            <a:endParaRPr lang="en-GB" sz="2400" dirty="0">
              <a:solidFill>
                <a:prstClr val="black"/>
              </a:solidFill>
              <a:ea typeface="+mn-lt"/>
              <a:cs typeface="Calibri" panose="020F0502020204030204"/>
            </a:endParaRPr>
          </a:p>
          <a:p>
            <a:pPr>
              <a:defRPr/>
            </a:pPr>
            <a:r>
              <a:rPr lang="en-GB" sz="2400" dirty="0">
                <a:solidFill>
                  <a:prstClr val="black"/>
                </a:solidFill>
                <a:cs typeface="Calibri"/>
              </a:rPr>
              <a:t>Child’s parents or the young person</a:t>
            </a:r>
            <a:endParaRPr lang="en-GB" sz="2400" dirty="0">
              <a:solidFill>
                <a:prstClr val="black"/>
              </a:solidFill>
              <a:ea typeface="+mn-lt"/>
              <a:cs typeface="Calibri" panose="020F0502020204030204"/>
            </a:endParaRPr>
          </a:p>
          <a:p>
            <a:pPr>
              <a:defRPr/>
            </a:pPr>
            <a:r>
              <a:rPr lang="en-GB" sz="2400" dirty="0">
                <a:solidFill>
                  <a:prstClr val="black"/>
                </a:solidFill>
                <a:cs typeface="Calibri"/>
              </a:rPr>
              <a:t>Head teacher or principal of school/post-16 settings that they are attending</a:t>
            </a:r>
            <a:endParaRPr lang="en-GB" sz="2400" dirty="0">
              <a:solidFill>
                <a:prstClr val="black"/>
              </a:solidFill>
              <a:ea typeface="+mn-lt"/>
              <a:cs typeface="Calibri" panose="020F0502020204030204"/>
            </a:endParaRPr>
          </a:p>
          <a:p>
            <a:pPr>
              <a:defRPr/>
            </a:pPr>
            <a:r>
              <a:rPr lang="en-GB" sz="2400" dirty="0">
                <a:solidFill>
                  <a:prstClr val="black"/>
                </a:solidFill>
                <a:cs typeface="Calibri"/>
              </a:rPr>
              <a:t>Medical advice and information from a health care professional</a:t>
            </a:r>
            <a:endParaRPr lang="en-GB" sz="2400" dirty="0">
              <a:solidFill>
                <a:prstClr val="black"/>
              </a:solidFill>
              <a:ea typeface="+mn-lt"/>
              <a:cs typeface="Calibri" panose="020F0502020204030204"/>
            </a:endParaRPr>
          </a:p>
          <a:p>
            <a:pPr>
              <a:defRPr/>
            </a:pPr>
            <a:r>
              <a:rPr lang="en-GB" sz="2400" dirty="0">
                <a:solidFill>
                  <a:prstClr val="black"/>
                </a:solidFill>
                <a:cs typeface="Calibri"/>
              </a:rPr>
              <a:t>Educational psychologist</a:t>
            </a:r>
            <a:endParaRPr lang="en-GB" sz="2400" dirty="0">
              <a:solidFill>
                <a:prstClr val="black"/>
              </a:solidFill>
              <a:ea typeface="+mn-lt"/>
              <a:cs typeface="Calibri" panose="020F0502020204030204"/>
            </a:endParaRPr>
          </a:p>
          <a:p>
            <a:pPr>
              <a:defRPr/>
            </a:pPr>
            <a:r>
              <a:rPr lang="en-GB" sz="2400" dirty="0">
                <a:solidFill>
                  <a:prstClr val="black"/>
                </a:solidFill>
                <a:cs typeface="Calibri"/>
              </a:rPr>
              <a:t>Advice and Information in relation to social care</a:t>
            </a:r>
            <a:endParaRPr lang="en-GB" sz="2400" dirty="0">
              <a:solidFill>
                <a:prstClr val="black"/>
              </a:solidFill>
              <a:ea typeface="+mn-lt"/>
              <a:cs typeface="Calibri" panose="020F0502020204030204"/>
            </a:endParaRPr>
          </a:p>
          <a:p>
            <a:pPr>
              <a:defRPr/>
            </a:pPr>
            <a:r>
              <a:rPr lang="en-GB" sz="2400" dirty="0">
                <a:solidFill>
                  <a:prstClr val="black"/>
                </a:solidFill>
                <a:cs typeface="Calibri"/>
              </a:rPr>
              <a:t>Advice and Information from </a:t>
            </a:r>
            <a:r>
              <a:rPr lang="en-GB" sz="2400" b="1" dirty="0">
                <a:solidFill>
                  <a:prstClr val="black"/>
                </a:solidFill>
                <a:cs typeface="Calibri"/>
              </a:rPr>
              <a:t>any other person LA thinks appropriate</a:t>
            </a:r>
            <a:endParaRPr lang="en-GB" sz="2400" dirty="0">
              <a:solidFill>
                <a:prstClr val="black"/>
              </a:solidFill>
              <a:ea typeface="+mn-lt"/>
              <a:cs typeface="Calibri" panose="020F0502020204030204"/>
            </a:endParaRPr>
          </a:p>
          <a:p>
            <a:pPr>
              <a:defRPr/>
            </a:pPr>
            <a:r>
              <a:rPr lang="en-GB" sz="2400" dirty="0">
                <a:solidFill>
                  <a:prstClr val="black"/>
                </a:solidFill>
                <a:cs typeface="Calibri"/>
              </a:rPr>
              <a:t>Advice and information in relation to prep for adulthood and independent living (for pupils in or beyond Yr. 9)</a:t>
            </a:r>
            <a:endParaRPr lang="en-GB" sz="2400" dirty="0">
              <a:solidFill>
                <a:prstClr val="black"/>
              </a:solidFill>
              <a:ea typeface="+mn-lt"/>
              <a:cs typeface="Calibri" panose="020F0502020204030204"/>
            </a:endParaRPr>
          </a:p>
          <a:p>
            <a:pPr>
              <a:defRPr/>
            </a:pPr>
            <a:r>
              <a:rPr lang="en-GB" sz="2400" b="1" dirty="0">
                <a:solidFill>
                  <a:prstClr val="black"/>
                </a:solidFill>
                <a:cs typeface="Calibri"/>
              </a:rPr>
              <a:t>Any person </a:t>
            </a:r>
            <a:r>
              <a:rPr lang="en-GB" sz="2400" dirty="0">
                <a:solidFill>
                  <a:prstClr val="black"/>
                </a:solidFill>
                <a:cs typeface="Calibri"/>
              </a:rPr>
              <a:t>child’s parent or young person </a:t>
            </a:r>
            <a:r>
              <a:rPr lang="en-GB" sz="2400" b="1" dirty="0">
                <a:solidFill>
                  <a:prstClr val="black"/>
                </a:solidFill>
                <a:cs typeface="Calibri"/>
              </a:rPr>
              <a:t>reasonably requests</a:t>
            </a:r>
            <a:endParaRPr lang="en-GB" sz="2400" dirty="0">
              <a:solidFill>
                <a:prstClr val="black"/>
              </a:solidFill>
              <a:ea typeface="+mn-lt"/>
              <a:cs typeface="Calibri" panose="020F0502020204030204"/>
            </a:endParaRPr>
          </a:p>
          <a:p>
            <a:pPr marL="0" indent="0">
              <a:lnSpc>
                <a:spcPct val="150000"/>
              </a:lnSpc>
              <a:buFont typeface="Arial" panose="020B0604020202020204" pitchFamily="34" charset="0"/>
              <a:buNone/>
            </a:pPr>
            <a:endParaRPr lang="en-GB" sz="1800" dirty="0"/>
          </a:p>
        </p:txBody>
      </p:sp>
      <p:sp>
        <p:nvSpPr>
          <p:cNvPr id="3" name="Title 1">
            <a:extLst>
              <a:ext uri="{FF2B5EF4-FFF2-40B4-BE49-F238E27FC236}">
                <a16:creationId xmlns:a16="http://schemas.microsoft.com/office/drawing/2014/main" id="{60DBCD3D-6243-448F-85DD-CB626C9A48A0}"/>
              </a:ext>
            </a:extLst>
          </p:cNvPr>
          <p:cNvSpPr txBox="1">
            <a:spLocks/>
          </p:cNvSpPr>
          <p:nvPr/>
        </p:nvSpPr>
        <p:spPr>
          <a:xfrm>
            <a:off x="527304" y="693840"/>
            <a:ext cx="9333133" cy="52221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a:solidFill>
                  <a:schemeClr val="tx2"/>
                </a:solidFill>
              </a:rPr>
              <a:t>Whose Evidence is Required if an Assessment is agreed? </a:t>
            </a:r>
            <a:endParaRPr lang="en-GB" sz="3200" b="1" dirty="0">
              <a:solidFill>
                <a:schemeClr val="tx2"/>
              </a:solidFill>
            </a:endParaRPr>
          </a:p>
        </p:txBody>
      </p:sp>
    </p:spTree>
    <p:extLst>
      <p:ext uri="{BB962C8B-B14F-4D97-AF65-F5344CB8AC3E}">
        <p14:creationId xmlns:p14="http://schemas.microsoft.com/office/powerpoint/2010/main" val="1494577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8148B3-7915-065B-A962-48356DAEFB49}"/>
              </a:ext>
            </a:extLst>
          </p:cNvPr>
          <p:cNvSpPr txBox="1"/>
          <p:nvPr/>
        </p:nvSpPr>
        <p:spPr>
          <a:xfrm>
            <a:off x="389642" y="338722"/>
            <a:ext cx="8490408" cy="5262979"/>
          </a:xfrm>
          <a:prstGeom prst="rect">
            <a:avLst/>
          </a:prstGeom>
          <a:noFill/>
        </p:spPr>
        <p:txBody>
          <a:bodyPr wrap="square">
            <a:spAutoFit/>
          </a:bodyPr>
          <a:lstStyle/>
          <a:p>
            <a:r>
              <a:rPr lang="en-GB" sz="2800" b="1" dirty="0"/>
              <a:t>Common Questions About EHCPs</a:t>
            </a:r>
          </a:p>
          <a:p>
            <a:endParaRPr lang="en-GB" sz="2800" b="1" dirty="0"/>
          </a:p>
          <a:p>
            <a:r>
              <a:rPr lang="en-GB" sz="2800" dirty="0"/>
              <a:t>FAQs About EHCPs</a:t>
            </a:r>
          </a:p>
          <a:p>
            <a:pPr marL="742950" lvl="1" indent="-285750">
              <a:buFont typeface="Arial" panose="020B0604020202020204" pitchFamily="34" charset="0"/>
              <a:buChar char="•"/>
            </a:pPr>
            <a:r>
              <a:rPr lang="en-GB" sz="2800" b="1" dirty="0"/>
              <a:t>Can an EHCP be changed?</a:t>
            </a:r>
            <a:r>
              <a:rPr lang="en-GB" sz="2800" dirty="0"/>
              <a:t> Yes, it is reviewed annually and can be updated.</a:t>
            </a:r>
          </a:p>
          <a:p>
            <a:pPr marL="742950" lvl="1" indent="-285750">
              <a:buFont typeface="Arial" panose="020B0604020202020204" pitchFamily="34" charset="0"/>
              <a:buChar char="•"/>
            </a:pPr>
            <a:r>
              <a:rPr lang="en-GB" sz="2800" b="1" dirty="0"/>
              <a:t>Is an EHCP only for children with severe disabilities?</a:t>
            </a:r>
            <a:r>
              <a:rPr lang="en-GB" sz="2800" dirty="0"/>
              <a:t> No, it's for any child who needs significantly more support than what a mainstream school can provide.</a:t>
            </a:r>
          </a:p>
          <a:p>
            <a:pPr marL="742950" lvl="1" indent="-285750">
              <a:buFont typeface="Arial" panose="020B0604020202020204" pitchFamily="34" charset="0"/>
              <a:buChar char="•"/>
            </a:pPr>
            <a:r>
              <a:rPr lang="en-GB" sz="2800" b="1" dirty="0"/>
              <a:t>Can I appeal if I'm not happy with the plan?</a:t>
            </a:r>
            <a:r>
              <a:rPr lang="en-GB" sz="2800" dirty="0"/>
              <a:t> Yes, there’s an appeals process through the SEND Tribunal</a:t>
            </a:r>
            <a:r>
              <a:rPr lang="en-GB" dirty="0"/>
              <a:t>.</a:t>
            </a:r>
          </a:p>
        </p:txBody>
      </p:sp>
      <p:pic>
        <p:nvPicPr>
          <p:cNvPr id="7170" name="Picture 2" descr="Red Question Mark on Transparent Background 17177879 PNG">
            <a:extLst>
              <a:ext uri="{FF2B5EF4-FFF2-40B4-BE49-F238E27FC236}">
                <a16:creationId xmlns:a16="http://schemas.microsoft.com/office/drawing/2014/main" id="{D586A0B8-2138-4E56-9A61-338BB6484B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6195" y="-94268"/>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0773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784119-B367-A483-7140-B2F04293C3C9}"/>
              </a:ext>
            </a:extLst>
          </p:cNvPr>
          <p:cNvSpPr txBox="1"/>
          <p:nvPr/>
        </p:nvSpPr>
        <p:spPr>
          <a:xfrm>
            <a:off x="238813" y="248075"/>
            <a:ext cx="6096000" cy="2031325"/>
          </a:xfrm>
          <a:prstGeom prst="rect">
            <a:avLst/>
          </a:prstGeom>
          <a:noFill/>
        </p:spPr>
        <p:txBody>
          <a:bodyPr wrap="square">
            <a:spAutoFit/>
          </a:bodyPr>
          <a:lstStyle/>
          <a:p>
            <a:r>
              <a:rPr lang="en-GB" b="1" dirty="0"/>
              <a:t>Supporting Your Child Through the EHCP Process</a:t>
            </a:r>
          </a:p>
          <a:p>
            <a:r>
              <a:rPr lang="en-GB" dirty="0"/>
              <a:t>Supporting Your Child</a:t>
            </a:r>
          </a:p>
          <a:p>
            <a:pPr marL="742950" lvl="1" indent="-285750">
              <a:buFont typeface="Arial" panose="020B0604020202020204" pitchFamily="34" charset="0"/>
              <a:buChar char="•"/>
            </a:pPr>
            <a:r>
              <a:rPr lang="en-GB" dirty="0"/>
              <a:t>Stay informed: Keep track of key dates and deadlines.</a:t>
            </a:r>
          </a:p>
          <a:p>
            <a:pPr marL="742950" lvl="1" indent="-285750">
              <a:buFont typeface="Arial" panose="020B0604020202020204" pitchFamily="34" charset="0"/>
              <a:buChar char="•"/>
            </a:pPr>
            <a:r>
              <a:rPr lang="en-GB" dirty="0"/>
              <a:t>Communicate with the school: you are all working towards the same goal for the child.</a:t>
            </a:r>
          </a:p>
          <a:p>
            <a:pPr marL="742950" lvl="1" indent="-285750">
              <a:buFont typeface="Arial" panose="020B0604020202020204" pitchFamily="34" charset="0"/>
              <a:buChar char="•"/>
            </a:pPr>
            <a:r>
              <a:rPr lang="en-GB" dirty="0"/>
              <a:t>Stay involved in reviews: Attend annual reviews and discuss any changes needed.</a:t>
            </a:r>
          </a:p>
        </p:txBody>
      </p:sp>
      <p:sp>
        <p:nvSpPr>
          <p:cNvPr id="4" name="Title 1">
            <a:extLst>
              <a:ext uri="{FF2B5EF4-FFF2-40B4-BE49-F238E27FC236}">
                <a16:creationId xmlns:a16="http://schemas.microsoft.com/office/drawing/2014/main" id="{469549AC-D22D-463B-942C-2E0FB5DD1F02}"/>
              </a:ext>
            </a:extLst>
          </p:cNvPr>
          <p:cNvSpPr txBox="1">
            <a:spLocks/>
          </p:cNvSpPr>
          <p:nvPr/>
        </p:nvSpPr>
        <p:spPr>
          <a:xfrm>
            <a:off x="5027629" y="2203025"/>
            <a:ext cx="5120179" cy="6985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rgbClr val="0070C0"/>
                </a:solidFill>
              </a:rPr>
              <a:t>The Annual Review process </a:t>
            </a:r>
            <a:br>
              <a:rPr lang="en-GB" dirty="0"/>
            </a:br>
            <a:endParaRPr lang="en-GB" dirty="0"/>
          </a:p>
        </p:txBody>
      </p:sp>
      <p:pic>
        <p:nvPicPr>
          <p:cNvPr id="5" name="Online Media 4" title="Education, Health and Care Plan Annual Review Animation">
            <a:hlinkClick r:id="" action="ppaction://media"/>
            <a:extLst>
              <a:ext uri="{FF2B5EF4-FFF2-40B4-BE49-F238E27FC236}">
                <a16:creationId xmlns:a16="http://schemas.microsoft.com/office/drawing/2014/main" id="{95918A29-FF99-4CC3-B521-E9CF1A38DFF1}"/>
              </a:ext>
            </a:extLst>
          </p:cNvPr>
          <p:cNvPicPr>
            <a:picLocks noRot="1" noChangeAspect="1"/>
          </p:cNvPicPr>
          <p:nvPr>
            <a:videoFile r:link="rId1"/>
          </p:nvPr>
        </p:nvPicPr>
        <p:blipFill>
          <a:blip r:embed="rId3"/>
          <a:stretch>
            <a:fillRect/>
          </a:stretch>
        </p:blipFill>
        <p:spPr>
          <a:xfrm>
            <a:off x="5213421" y="2883653"/>
            <a:ext cx="6803070" cy="3843735"/>
          </a:xfrm>
          <a:prstGeom prst="rect">
            <a:avLst/>
          </a:prstGeom>
        </p:spPr>
      </p:pic>
    </p:spTree>
    <p:extLst>
      <p:ext uri="{BB962C8B-B14F-4D97-AF65-F5344CB8AC3E}">
        <p14:creationId xmlns:p14="http://schemas.microsoft.com/office/powerpoint/2010/main" val="401795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BEB043-EDB6-8205-025D-84445B1DCA66}"/>
              </a:ext>
            </a:extLst>
          </p:cNvPr>
          <p:cNvSpPr txBox="1"/>
          <p:nvPr/>
        </p:nvSpPr>
        <p:spPr>
          <a:xfrm>
            <a:off x="333078" y="454745"/>
            <a:ext cx="7934227" cy="4832092"/>
          </a:xfrm>
          <a:prstGeom prst="rect">
            <a:avLst/>
          </a:prstGeom>
          <a:noFill/>
        </p:spPr>
        <p:txBody>
          <a:bodyPr wrap="square">
            <a:spAutoFit/>
          </a:bodyPr>
          <a:lstStyle/>
          <a:p>
            <a:r>
              <a:rPr lang="en-GB" sz="2800" dirty="0"/>
              <a:t>Further Information and Resources</a:t>
            </a:r>
          </a:p>
          <a:p>
            <a:endParaRPr lang="en-GB" sz="2800" dirty="0"/>
          </a:p>
          <a:p>
            <a:pPr marL="742950" lvl="1" indent="-285750">
              <a:buFont typeface="Arial" panose="020B0604020202020204" pitchFamily="34" charset="0"/>
              <a:buChar char="•"/>
            </a:pPr>
            <a:r>
              <a:rPr lang="en-GB" sz="2800" b="1" dirty="0"/>
              <a:t>Local Authority Support</a:t>
            </a:r>
            <a:r>
              <a:rPr lang="en-GB" sz="2800" dirty="0"/>
              <a:t>: Contact the local authority’s SEND department for guidance.</a:t>
            </a:r>
          </a:p>
          <a:p>
            <a:pPr marL="742950" lvl="1" indent="-285750">
              <a:buFont typeface="Arial" panose="020B0604020202020204" pitchFamily="34" charset="0"/>
              <a:buChar char="•"/>
            </a:pPr>
            <a:r>
              <a:rPr lang="en-GB" sz="2800" b="1" dirty="0"/>
              <a:t>SENDIASS</a:t>
            </a:r>
            <a:r>
              <a:rPr lang="en-GB" sz="2800" dirty="0"/>
              <a:t>: Special Educational Needs and Disability Information Advice and Support Services.</a:t>
            </a:r>
          </a:p>
          <a:p>
            <a:pPr marL="742950" lvl="1" indent="-285750">
              <a:buFont typeface="Arial" panose="020B0604020202020204" pitchFamily="34" charset="0"/>
              <a:buChar char="•"/>
            </a:pPr>
            <a:r>
              <a:rPr lang="en-GB" sz="2800" b="1" dirty="0"/>
              <a:t>Parent Carer Forums</a:t>
            </a:r>
            <a:r>
              <a:rPr lang="en-GB" sz="2800" dirty="0"/>
              <a:t>: Local groups for parents of children with SEND.</a:t>
            </a:r>
          </a:p>
          <a:p>
            <a:pPr marL="742950" lvl="1" indent="-285750">
              <a:buFont typeface="Arial" panose="020B0604020202020204" pitchFamily="34" charset="0"/>
              <a:buChar char="•"/>
            </a:pPr>
            <a:r>
              <a:rPr lang="en-GB" sz="2800" dirty="0"/>
              <a:t>Websites for more details: e.g., SEND Code of Practice, GOV.UK SEND resources.</a:t>
            </a:r>
          </a:p>
        </p:txBody>
      </p:sp>
      <p:pic>
        <p:nvPicPr>
          <p:cNvPr id="8194" name="Picture 2" descr="100+ More Info Button Stock Illustrations, Royalty-Free Vector Graphics &amp;  Clip Art - iStock">
            <a:extLst>
              <a:ext uri="{FF2B5EF4-FFF2-40B4-BE49-F238E27FC236}">
                <a16:creationId xmlns:a16="http://schemas.microsoft.com/office/drawing/2014/main" id="{A3A5E782-8380-4572-978E-448D08195F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38" t="3305" r="19705" b="7429"/>
          <a:stretch/>
        </p:blipFill>
        <p:spPr bwMode="auto">
          <a:xfrm>
            <a:off x="8107051" y="1376313"/>
            <a:ext cx="3827283" cy="5203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201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AB5F5E-636D-FF73-1EC3-81337C682EC2}"/>
              </a:ext>
            </a:extLst>
          </p:cNvPr>
          <p:cNvSpPr txBox="1"/>
          <p:nvPr/>
        </p:nvSpPr>
        <p:spPr>
          <a:xfrm>
            <a:off x="268941" y="464073"/>
            <a:ext cx="11654118" cy="5632311"/>
          </a:xfrm>
          <a:prstGeom prst="rect">
            <a:avLst/>
          </a:prstGeom>
          <a:noFill/>
        </p:spPr>
        <p:txBody>
          <a:bodyPr wrap="square">
            <a:spAutoFit/>
          </a:bodyPr>
          <a:lstStyle/>
          <a:p>
            <a:r>
              <a:rPr lang="en-GB" b="1" dirty="0"/>
              <a:t>Pros of an EHCP in Primary School:</a:t>
            </a:r>
          </a:p>
          <a:p>
            <a:endParaRPr lang="en-GB" b="1" dirty="0"/>
          </a:p>
          <a:p>
            <a:pPr>
              <a:buFont typeface="+mj-lt"/>
              <a:buAutoNum type="arabicPeriod"/>
            </a:pPr>
            <a:r>
              <a:rPr lang="en-GB" b="1" dirty="0"/>
              <a:t>Individualised Support</a:t>
            </a:r>
            <a:r>
              <a:rPr lang="en-GB" dirty="0"/>
              <a:t>:</a:t>
            </a:r>
          </a:p>
          <a:p>
            <a:pPr marL="742950" lvl="1" indent="-285750">
              <a:buFont typeface="+mj-lt"/>
              <a:buAutoNum type="arabicPeriod"/>
            </a:pPr>
            <a:r>
              <a:rPr lang="en-GB" dirty="0"/>
              <a:t>An EHCP ensures that the child receives tailored support specific to their needs, whether that's in terms of learning, behaviour, or health care.</a:t>
            </a:r>
          </a:p>
          <a:p>
            <a:pPr>
              <a:buFont typeface="+mj-lt"/>
              <a:buAutoNum type="arabicPeriod"/>
            </a:pPr>
            <a:r>
              <a:rPr lang="en-GB" b="1" dirty="0"/>
              <a:t>Legal Protection</a:t>
            </a:r>
            <a:r>
              <a:rPr lang="en-GB" dirty="0"/>
              <a:t>:</a:t>
            </a:r>
          </a:p>
          <a:p>
            <a:pPr marL="742950" lvl="1" indent="-285750">
              <a:buFont typeface="+mj-lt"/>
              <a:buAutoNum type="arabicPeriod"/>
            </a:pPr>
            <a:r>
              <a:rPr lang="en-GB" dirty="0"/>
              <a:t>It is a legal document, meaning the child has a right to the support and services outlined in the plan. Schools are required to follow the plan, providing a level of security for the child and parents.</a:t>
            </a:r>
          </a:p>
          <a:p>
            <a:pPr>
              <a:buFont typeface="+mj-lt"/>
              <a:buAutoNum type="arabicPeriod"/>
            </a:pPr>
            <a:r>
              <a:rPr lang="en-GB" b="1" dirty="0"/>
              <a:t>Coordinated Support</a:t>
            </a:r>
            <a:r>
              <a:rPr lang="en-GB" dirty="0"/>
              <a:t>:</a:t>
            </a:r>
          </a:p>
          <a:p>
            <a:pPr marL="742950" lvl="1" indent="-285750">
              <a:buFont typeface="+mj-lt"/>
              <a:buAutoNum type="arabicPeriod"/>
            </a:pPr>
            <a:r>
              <a:rPr lang="en-GB" dirty="0"/>
              <a:t>An EHCP brings together services from education, health, and social care, creating a more holistic approach to supporting the child, especially if they need therapy, medical care, or other interventions.</a:t>
            </a:r>
          </a:p>
          <a:p>
            <a:pPr>
              <a:buFont typeface="+mj-lt"/>
              <a:buAutoNum type="arabicPeriod"/>
            </a:pPr>
            <a:r>
              <a:rPr lang="en-GB" b="1" dirty="0"/>
              <a:t>Access to Specialized Resources</a:t>
            </a:r>
            <a:r>
              <a:rPr lang="en-GB" dirty="0"/>
              <a:t>:</a:t>
            </a:r>
          </a:p>
          <a:p>
            <a:pPr marL="742950" lvl="1" indent="-285750">
              <a:buFont typeface="+mj-lt"/>
              <a:buAutoNum type="arabicPeriod"/>
            </a:pPr>
            <a:r>
              <a:rPr lang="en-GB" dirty="0"/>
              <a:t>Children with EHCPs may gain access to specialized teachers, learning support assistants, or equipment, which can be crucial for their development.</a:t>
            </a:r>
          </a:p>
          <a:p>
            <a:pPr>
              <a:buFont typeface="+mj-lt"/>
              <a:buAutoNum type="arabicPeriod"/>
            </a:pPr>
            <a:r>
              <a:rPr lang="en-GB" b="1" dirty="0"/>
              <a:t>Continuity as They Grow</a:t>
            </a:r>
            <a:r>
              <a:rPr lang="en-GB" dirty="0"/>
              <a:t>:</a:t>
            </a:r>
          </a:p>
          <a:p>
            <a:pPr marL="742950" lvl="1" indent="-285750">
              <a:buFont typeface="+mj-lt"/>
              <a:buAutoNum type="arabicPeriod"/>
            </a:pPr>
            <a:r>
              <a:rPr lang="en-GB" dirty="0"/>
              <a:t>The plan evolves with the child, ensuring that as they progress through school, their support needs are reassessed and updated, providing continuity of care and education.</a:t>
            </a:r>
          </a:p>
          <a:p>
            <a:pPr>
              <a:buFont typeface="+mj-lt"/>
              <a:buAutoNum type="arabicPeriod"/>
            </a:pPr>
            <a:r>
              <a:rPr lang="en-GB" b="1" dirty="0"/>
              <a:t>Parental Involvement</a:t>
            </a:r>
            <a:r>
              <a:rPr lang="en-GB" dirty="0"/>
              <a:t>:</a:t>
            </a:r>
          </a:p>
          <a:p>
            <a:pPr marL="742950" lvl="1" indent="-285750">
              <a:buFont typeface="+mj-lt"/>
              <a:buAutoNum type="arabicPeriod"/>
            </a:pPr>
            <a:r>
              <a:rPr lang="en-GB" dirty="0"/>
              <a:t>Parents are involved in the process of creating and reviewing the EHCP, giving them a stronger voice in decisions about their child’s education.</a:t>
            </a:r>
          </a:p>
        </p:txBody>
      </p:sp>
    </p:spTree>
    <p:extLst>
      <p:ext uri="{BB962C8B-B14F-4D97-AF65-F5344CB8AC3E}">
        <p14:creationId xmlns:p14="http://schemas.microsoft.com/office/powerpoint/2010/main" val="4200880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B188ED-DBAC-8DC1-6D75-B1E611DCDED1}"/>
              </a:ext>
            </a:extLst>
          </p:cNvPr>
          <p:cNvSpPr txBox="1"/>
          <p:nvPr/>
        </p:nvSpPr>
        <p:spPr>
          <a:xfrm>
            <a:off x="336176" y="601263"/>
            <a:ext cx="11519647" cy="5632311"/>
          </a:xfrm>
          <a:prstGeom prst="rect">
            <a:avLst/>
          </a:prstGeom>
          <a:noFill/>
        </p:spPr>
        <p:txBody>
          <a:bodyPr wrap="square">
            <a:spAutoFit/>
          </a:bodyPr>
          <a:lstStyle/>
          <a:p>
            <a:r>
              <a:rPr lang="en-GB" b="1" dirty="0"/>
              <a:t>Cons of an EHCP in Primary School:</a:t>
            </a:r>
          </a:p>
          <a:p>
            <a:endParaRPr lang="en-GB" b="1" dirty="0"/>
          </a:p>
          <a:p>
            <a:pPr>
              <a:buFont typeface="+mj-lt"/>
              <a:buAutoNum type="arabicPeriod"/>
            </a:pPr>
            <a:r>
              <a:rPr lang="en-GB" b="1" dirty="0"/>
              <a:t>Lengthy and Complex Process</a:t>
            </a:r>
            <a:r>
              <a:rPr lang="en-GB" dirty="0"/>
              <a:t>:</a:t>
            </a:r>
          </a:p>
          <a:p>
            <a:pPr marL="742950" lvl="1" indent="-285750">
              <a:buFont typeface="+mj-lt"/>
              <a:buAutoNum type="arabicPeriod"/>
            </a:pPr>
            <a:r>
              <a:rPr lang="en-GB" dirty="0"/>
              <a:t>The process of getting an EHCP can be long, sometimes taking several months or even longer. It requires assessments from professionals, and paperwork can be overwhelming for parents and schools.</a:t>
            </a:r>
          </a:p>
          <a:p>
            <a:pPr>
              <a:buFont typeface="+mj-lt"/>
              <a:buAutoNum type="arabicPeriod"/>
            </a:pPr>
            <a:r>
              <a:rPr lang="en-GB" b="1" dirty="0"/>
              <a:t>Stigma or Labelling</a:t>
            </a:r>
            <a:r>
              <a:rPr lang="en-GB" dirty="0"/>
              <a:t>:</a:t>
            </a:r>
          </a:p>
          <a:p>
            <a:pPr marL="742950" lvl="1" indent="-285750">
              <a:buFont typeface="+mj-lt"/>
              <a:buAutoNum type="arabicPeriod"/>
            </a:pPr>
            <a:r>
              <a:rPr lang="en-GB" dirty="0"/>
              <a:t>Some children might feel different or stigmatized if they have an EHCP, especially if their peers or others don't fully understand its purpose. This could affect their self-esteem.</a:t>
            </a:r>
          </a:p>
          <a:p>
            <a:pPr>
              <a:buFont typeface="+mj-lt"/>
              <a:buAutoNum type="arabicPeriod"/>
            </a:pPr>
            <a:r>
              <a:rPr lang="en-GB" b="1" dirty="0"/>
              <a:t>Inflexibility</a:t>
            </a:r>
            <a:r>
              <a:rPr lang="en-GB" dirty="0"/>
              <a:t>:</a:t>
            </a:r>
          </a:p>
          <a:p>
            <a:pPr marL="742950" lvl="1" indent="-285750">
              <a:buFont typeface="+mj-lt"/>
              <a:buAutoNum type="arabicPeriod"/>
            </a:pPr>
            <a:r>
              <a:rPr lang="en-GB" dirty="0"/>
              <a:t>An EHCP is based on a child’s needs at a specific point in time, which can be limiting if the child’s needs change quickly or unexpectedly. This can sometimes make it hard to adapt to new challenges or circumstances.</a:t>
            </a:r>
          </a:p>
          <a:p>
            <a:pPr>
              <a:buFont typeface="+mj-lt"/>
              <a:buAutoNum type="arabicPeriod"/>
            </a:pPr>
            <a:r>
              <a:rPr lang="en-GB" b="1" dirty="0"/>
              <a:t>Resource Strain on Schools</a:t>
            </a:r>
            <a:r>
              <a:rPr lang="en-GB" dirty="0"/>
              <a:t>:</a:t>
            </a:r>
          </a:p>
          <a:p>
            <a:pPr marL="742950" lvl="1" indent="-285750">
              <a:buFont typeface="+mj-lt"/>
              <a:buAutoNum type="arabicPeriod"/>
            </a:pPr>
            <a:r>
              <a:rPr lang="en-GB" dirty="0"/>
              <a:t>Implementing the support outlined in the EHCP can sometimes put additional pressure on the school’s resources. Not all schools are equally equipped to provide the specialised services that an EHCP might require.</a:t>
            </a:r>
          </a:p>
          <a:p>
            <a:pPr>
              <a:buFont typeface="+mj-lt"/>
              <a:buAutoNum type="arabicPeriod"/>
            </a:pPr>
            <a:r>
              <a:rPr lang="en-GB" b="1" dirty="0"/>
              <a:t>Conflict or Disagreement</a:t>
            </a:r>
            <a:r>
              <a:rPr lang="en-GB" dirty="0"/>
              <a:t>:</a:t>
            </a:r>
          </a:p>
          <a:p>
            <a:pPr marL="742950" lvl="1" indent="-285750">
              <a:buFont typeface="+mj-lt"/>
              <a:buAutoNum type="arabicPeriod"/>
            </a:pPr>
            <a:r>
              <a:rPr lang="en-GB" dirty="0"/>
              <a:t>There can be disagreements between parents, schools, and local authorities about what the child needs or how much support they should receive. The process to resolve these conflicts can be time-consuming and stressful.</a:t>
            </a:r>
          </a:p>
          <a:p>
            <a:pPr>
              <a:buFont typeface="+mj-lt"/>
              <a:buAutoNum type="arabicPeriod"/>
            </a:pPr>
            <a:r>
              <a:rPr lang="en-GB" b="1" dirty="0"/>
              <a:t>Not Always Enough Support</a:t>
            </a:r>
            <a:r>
              <a:rPr lang="en-GB" dirty="0"/>
              <a:t>:</a:t>
            </a:r>
          </a:p>
          <a:p>
            <a:pPr marL="742950" lvl="1" indent="-285750">
              <a:buFont typeface="+mj-lt"/>
              <a:buAutoNum type="arabicPeriod"/>
            </a:pPr>
            <a:r>
              <a:rPr lang="en-GB" dirty="0"/>
              <a:t>Even with an EHCP, there may still be limitations in the type or level of support a child receives, especially if there are budget constraints or resource shortages in the local area.</a:t>
            </a:r>
          </a:p>
        </p:txBody>
      </p:sp>
    </p:spTree>
    <p:extLst>
      <p:ext uri="{BB962C8B-B14F-4D97-AF65-F5344CB8AC3E}">
        <p14:creationId xmlns:p14="http://schemas.microsoft.com/office/powerpoint/2010/main" val="2537159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ips for Managing the Q&amp;A Part of Your Presentation — Mel Sherwood">
            <a:extLst>
              <a:ext uri="{FF2B5EF4-FFF2-40B4-BE49-F238E27FC236}">
                <a16:creationId xmlns:a16="http://schemas.microsoft.com/office/drawing/2014/main" id="{FF1761C9-5BCD-4056-844A-6F3AAEC432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257175"/>
            <a:ext cx="9525000" cy="634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6095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1154</TotalTime>
  <Words>2162</Words>
  <Application>Microsoft Office PowerPoint</Application>
  <PresentationFormat>Widescreen</PresentationFormat>
  <Paragraphs>143</Paragraphs>
  <Slides>26</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Reeves</dc:creator>
  <cp:lastModifiedBy>Ali Reeves</cp:lastModifiedBy>
  <cp:revision>9</cp:revision>
  <dcterms:created xsi:type="dcterms:W3CDTF">2025-02-09T16:14:20Z</dcterms:created>
  <dcterms:modified xsi:type="dcterms:W3CDTF">2025-03-12T17:25:32Z</dcterms:modified>
</cp:coreProperties>
</file>