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387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65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29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817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463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085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17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9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952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92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17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91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82E6A-53DF-4322-9700-E6E96F1A0191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56BA8-A6C3-4FF9-9039-06A01F11A9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26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4000" dirty="0"/>
              <a:t>Attendance &amp; Absence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Why good attendance is important?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Poor attendance has a direct impact on children’s progress and how well they will achieve in school.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For example, 90% attendance might sound quite good but what it really means is…</a:t>
            </a:r>
          </a:p>
          <a:p>
            <a:r>
              <a:rPr lang="en-GB" dirty="0"/>
              <a:t>Your child is absent from lessons for the equivalent of 1 half day every week.</a:t>
            </a:r>
          </a:p>
          <a:p>
            <a:r>
              <a:rPr lang="en-GB" dirty="0"/>
              <a:t>In one year, 4 whole weeks of  lessons are missed.</a:t>
            </a:r>
          </a:p>
          <a:p>
            <a:r>
              <a:rPr lang="en-GB" dirty="0"/>
              <a:t>If your child continues to attend for only 90% of the time over 5 years, he or she, will miss </a:t>
            </a:r>
            <a:r>
              <a:rPr lang="en-GB" b="1" dirty="0"/>
              <a:t>half of a school year.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Children who do not attend school regularly often have the following problems</a:t>
            </a:r>
            <a:r>
              <a:rPr lang="en-GB" dirty="0"/>
              <a:t>:</a:t>
            </a:r>
          </a:p>
          <a:p>
            <a:r>
              <a:rPr lang="en-GB" dirty="0"/>
              <a:t>Difficulty with keeping up or ‘catching up’.</a:t>
            </a:r>
          </a:p>
          <a:p>
            <a:r>
              <a:rPr lang="en-GB" dirty="0"/>
              <a:t>Missing important parts of the lesson.</a:t>
            </a:r>
          </a:p>
          <a:p>
            <a:r>
              <a:rPr lang="en-GB" dirty="0"/>
              <a:t>Unintentionally disturbing others.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Safeguarding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Poor attendance can also be an indicator of safeguarding concerns and we have a duty to act on this.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193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In 2023-24 the school’s target is to achieve </a:t>
            </a:r>
            <a:r>
              <a:rPr lang="en-GB" b="1" dirty="0"/>
              <a:t>96% attendance </a:t>
            </a:r>
            <a:r>
              <a:rPr lang="en-GB" dirty="0"/>
              <a:t>which is in line with National expectation pre pandemic.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school must be notified of </a:t>
            </a:r>
            <a:r>
              <a:rPr lang="en-GB" b="1" dirty="0"/>
              <a:t>all absence . </a:t>
            </a:r>
            <a:r>
              <a:rPr lang="en-GB" dirty="0"/>
              <a:t>Any</a:t>
            </a:r>
            <a:r>
              <a:rPr lang="en-GB" b="1" dirty="0"/>
              <a:t> planned absence </a:t>
            </a:r>
            <a:r>
              <a:rPr lang="en-GB" dirty="0"/>
              <a:t>should be requested in advance via the office.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Government has directed schools to tackle poor attendance.</a:t>
            </a:r>
          </a:p>
          <a:p>
            <a:pPr marL="0" indent="0">
              <a:buNone/>
            </a:pPr>
            <a:r>
              <a:rPr lang="en-GB" dirty="0"/>
              <a:t>The school will </a:t>
            </a:r>
            <a:r>
              <a:rPr lang="en-GB" u="sng" dirty="0"/>
              <a:t>not usually authorise </a:t>
            </a:r>
            <a:r>
              <a:rPr lang="en-GB" dirty="0"/>
              <a:t>absence for any of the following reasons:</a:t>
            </a:r>
          </a:p>
          <a:p>
            <a:r>
              <a:rPr lang="en-GB" dirty="0"/>
              <a:t>Holidays</a:t>
            </a:r>
          </a:p>
          <a:p>
            <a:r>
              <a:rPr lang="en-GB" dirty="0"/>
              <a:t>Shopping</a:t>
            </a:r>
          </a:p>
          <a:p>
            <a:r>
              <a:rPr lang="en-GB" dirty="0"/>
              <a:t>Looking after other members of the family</a:t>
            </a:r>
          </a:p>
          <a:p>
            <a:r>
              <a:rPr lang="en-GB" dirty="0"/>
              <a:t>Birthdays</a:t>
            </a:r>
          </a:p>
          <a:p>
            <a:r>
              <a:rPr lang="en-GB" dirty="0"/>
              <a:t>Other illness in the family</a:t>
            </a:r>
          </a:p>
          <a:p>
            <a:r>
              <a:rPr lang="en-GB" dirty="0"/>
              <a:t>Bad weather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Holiday will rarely, if ever, be authorised and </a:t>
            </a:r>
            <a:r>
              <a:rPr lang="en-GB" b="1" dirty="0"/>
              <a:t>repeated holiday absence </a:t>
            </a:r>
            <a:r>
              <a:rPr lang="en-GB" dirty="0"/>
              <a:t>(within a year or across multiple school years) </a:t>
            </a:r>
            <a:r>
              <a:rPr lang="en-GB" b="1" u="sng" dirty="0"/>
              <a:t>will incur a fixed penalty fine</a:t>
            </a:r>
            <a:r>
              <a:rPr lang="en-GB" dirty="0"/>
              <a:t>. This is usually £60 per pupil per parent. 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r>
              <a:rPr lang="en-GB" sz="2900" dirty="0"/>
              <a:t>This money is collected by the local Authority and does not come to the school in any way.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5185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93189B71FD504C9F2C9AF9D75FFCD9" ma:contentTypeVersion="21" ma:contentTypeDescription="Create a new document." ma:contentTypeScope="" ma:versionID="f67eb30e947fa625027544c7fa379766">
  <xsd:schema xmlns:xsd="http://www.w3.org/2001/XMLSchema" xmlns:xs="http://www.w3.org/2001/XMLSchema" xmlns:p="http://schemas.microsoft.com/office/2006/metadata/properties" xmlns:ns2="a995355e-4d1e-4a94-b9bc-335f0dbe7f67" xmlns:ns3="ec09a2ed-3383-48aa-aa22-b2f3214d1bc5" targetNamespace="http://schemas.microsoft.com/office/2006/metadata/properties" ma:root="true" ma:fieldsID="ea61a8a1ffccbc1f1c27e229cec6ea59" ns2:_="" ns3:_="">
    <xsd:import namespace="a995355e-4d1e-4a94-b9bc-335f0dbe7f67"/>
    <xsd:import namespace="ec09a2ed-3383-48aa-aa22-b2f3214d1b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95355e-4d1e-4a94-b9bc-335f0dbe7f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d2ff05c-c8e7-4ab2-b9c1-6f2b7cf957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09a2ed-3383-48aa-aa22-b2f3214d1bc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751af7d-0620-4d15-a9c4-fb512760716a}" ma:internalName="TaxCatchAll" ma:showField="CatchAllData" ma:web="ec09a2ed-3383-48aa-aa22-b2f3214d1b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995355e-4d1e-4a94-b9bc-335f0dbe7f67">
      <Terms xmlns="http://schemas.microsoft.com/office/infopath/2007/PartnerControls"/>
    </lcf76f155ced4ddcb4097134ff3c332f>
    <TaxCatchAll xmlns="ec09a2ed-3383-48aa-aa22-b2f3214d1bc5" xsi:nil="true"/>
  </documentManagement>
</p:properties>
</file>

<file path=customXml/itemProps1.xml><?xml version="1.0" encoding="utf-8"?>
<ds:datastoreItem xmlns:ds="http://schemas.openxmlformats.org/officeDocument/2006/customXml" ds:itemID="{419702F5-D379-4FE4-8E91-C1ED1320FEFB}"/>
</file>

<file path=customXml/itemProps2.xml><?xml version="1.0" encoding="utf-8"?>
<ds:datastoreItem xmlns:ds="http://schemas.openxmlformats.org/officeDocument/2006/customXml" ds:itemID="{99D14E59-AB57-4938-A99F-904D510118AD}"/>
</file>

<file path=customXml/itemProps3.xml><?xml version="1.0" encoding="utf-8"?>
<ds:datastoreItem xmlns:ds="http://schemas.openxmlformats.org/officeDocument/2006/customXml" ds:itemID="{62BFF8D9-B8DD-4E68-8322-255898C63646}"/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299</Words>
  <Application>Microsoft Office PowerPoint</Application>
  <PresentationFormat>On-screen Show (4:3)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Attendance &amp; Absence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 &amp; Absence</dc:title>
  <dc:creator>at</dc:creator>
  <cp:lastModifiedBy>Sarah Colbourne</cp:lastModifiedBy>
  <cp:revision>2</cp:revision>
  <dcterms:created xsi:type="dcterms:W3CDTF">2023-09-12T17:27:37Z</dcterms:created>
  <dcterms:modified xsi:type="dcterms:W3CDTF">2023-09-19T13:28:54Z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0x010100E793189B71FD504C9F2C9AF9D75FFCD9</vt:lpwstr>
  </property>
</Properties>
</file>